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95" r:id="rId2"/>
    <p:sldId id="267" r:id="rId3"/>
    <p:sldId id="378" r:id="rId4"/>
    <p:sldId id="380" r:id="rId5"/>
    <p:sldId id="357" r:id="rId6"/>
    <p:sldId id="358" r:id="rId7"/>
    <p:sldId id="390" r:id="rId8"/>
    <p:sldId id="336" r:id="rId9"/>
    <p:sldId id="337" r:id="rId10"/>
    <p:sldId id="338" r:id="rId11"/>
    <p:sldId id="369" r:id="rId12"/>
    <p:sldId id="340" r:id="rId13"/>
    <p:sldId id="371" r:id="rId14"/>
    <p:sldId id="341" r:id="rId15"/>
    <p:sldId id="372" r:id="rId16"/>
    <p:sldId id="376" r:id="rId17"/>
    <p:sldId id="383" r:id="rId18"/>
    <p:sldId id="38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1E43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22"/>
    <p:restoredTop sz="93709"/>
  </p:normalViewPr>
  <p:slideViewPr>
    <p:cSldViewPr snapToGrid="0" snapToObjects="1">
      <p:cViewPr>
        <p:scale>
          <a:sx n="100" d="100"/>
          <a:sy n="100" d="100"/>
        </p:scale>
        <p:origin x="272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665DC3-8DEB-8F41-BDF4-E3B78436359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CBD08-A3CA-C44F-A4D6-7DF05CB02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1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53B499-E7F4-4E7C-A3E0-8F73E25EFF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CBD08-A3CA-C44F-A4D6-7DF05CB0236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03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CBD08-A3CA-C44F-A4D6-7DF05CB0236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2871-9226-2440-9DF8-CAE4A9421818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EBA4-53EA-C442-BBD9-E037AC508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95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2871-9226-2440-9DF8-CAE4A9421818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EBA4-53EA-C442-BBD9-E037AC508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98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2871-9226-2440-9DF8-CAE4A9421818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EBA4-53EA-C442-BBD9-E037AC508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75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2871-9226-2440-9DF8-CAE4A9421818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EBA4-53EA-C442-BBD9-E037AC508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99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2871-9226-2440-9DF8-CAE4A9421818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EBA4-53EA-C442-BBD9-E037AC508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24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2871-9226-2440-9DF8-CAE4A9421818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EBA4-53EA-C442-BBD9-E037AC508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89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2871-9226-2440-9DF8-CAE4A9421818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EBA4-53EA-C442-BBD9-E037AC508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00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2871-9226-2440-9DF8-CAE4A9421818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EBA4-53EA-C442-BBD9-E037AC508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837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2871-9226-2440-9DF8-CAE4A9421818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EBA4-53EA-C442-BBD9-E037AC508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267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2871-9226-2440-9DF8-CAE4A9421818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EBA4-53EA-C442-BBD9-E037AC508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468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2871-9226-2440-9DF8-CAE4A9421818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6EBA4-53EA-C442-BBD9-E037AC508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887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92871-9226-2440-9DF8-CAE4A9421818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6EBA4-53EA-C442-BBD9-E037AC508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74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emf"/><Relationship Id="rId12" Type="http://schemas.openxmlformats.org/officeDocument/2006/relationships/image" Target="../media/image61.emf"/><Relationship Id="rId13" Type="http://schemas.openxmlformats.org/officeDocument/2006/relationships/image" Target="../media/image62.emf"/><Relationship Id="rId1" Type="http://schemas.microsoft.com/office/2007/relationships/media" Target="file://localhost/Users/bstory/brad/presentations/PAVA_Fall2016/aud_VT1_A2.wav" TargetMode="External"/><Relationship Id="rId2" Type="http://schemas.openxmlformats.org/officeDocument/2006/relationships/audio" Target="file://localhost/Users/bstory/brad/presentations/PAVA_Fall2016/aud_VT1_A2.wav" TargetMode="External"/><Relationship Id="rId3" Type="http://schemas.microsoft.com/office/2007/relationships/media" Target="file://localhost/Users/bstory/brad/presentations/PAVA_Fall2016/aud_VT1_E3.wav" TargetMode="External"/><Relationship Id="rId4" Type="http://schemas.openxmlformats.org/officeDocument/2006/relationships/audio" Target="file://localhost/Users/bstory/brad/presentations/PAVA_Fall2016/aud_VT1_E3.wav" TargetMode="External"/><Relationship Id="rId5" Type="http://schemas.microsoft.com/office/2007/relationships/media" Target="file://localhost/Users/bstory/brad/presentations/PAVA_Fall2016/aud_VT1_A3.wav" TargetMode="External"/><Relationship Id="rId6" Type="http://schemas.openxmlformats.org/officeDocument/2006/relationships/audio" Target="file://localhost/Users/bstory/brad/presentations/PAVA_Fall2016/aud_VT1_A3.wav" TargetMode="External"/><Relationship Id="rId7" Type="http://schemas.openxmlformats.org/officeDocument/2006/relationships/slideLayout" Target="../slideLayouts/slideLayout7.xml"/><Relationship Id="rId8" Type="http://schemas.openxmlformats.org/officeDocument/2006/relationships/image" Target="../media/image58.jpg"/><Relationship Id="rId9" Type="http://schemas.openxmlformats.org/officeDocument/2006/relationships/image" Target="../media/image59.jpg"/><Relationship Id="rId10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6.png"/><Relationship Id="rId5" Type="http://schemas.openxmlformats.org/officeDocument/2006/relationships/image" Target="../media/image52.emf"/><Relationship Id="rId6" Type="http://schemas.openxmlformats.org/officeDocument/2006/relationships/image" Target="../media/image53.emf"/><Relationship Id="rId1" Type="http://schemas.microsoft.com/office/2007/relationships/media" Target="file://localhost/Users/bstory/brad/presentations/PAVA_Fall2016/VT_tuning_case2.mp4" TargetMode="External"/><Relationship Id="rId2" Type="http://schemas.openxmlformats.org/officeDocument/2006/relationships/video" Target="file://localhost/Users/bstory/brad/presentations/PAVA_Fall2016/VT_tuning_case2.mp4" TargetMode="Externa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emf"/><Relationship Id="rId12" Type="http://schemas.openxmlformats.org/officeDocument/2006/relationships/image" Target="../media/image61.emf"/><Relationship Id="rId13" Type="http://schemas.openxmlformats.org/officeDocument/2006/relationships/image" Target="../media/image62.emf"/><Relationship Id="rId1" Type="http://schemas.microsoft.com/office/2007/relationships/media" Target="file://localhost/Users/bstory/brad/presentations/PAVA_Fall2016/aud_VT2_A2.wav" TargetMode="External"/><Relationship Id="rId2" Type="http://schemas.openxmlformats.org/officeDocument/2006/relationships/audio" Target="file://localhost/Users/bstory/brad/presentations/PAVA_Fall2016/aud_VT2_A2.wav" TargetMode="External"/><Relationship Id="rId3" Type="http://schemas.microsoft.com/office/2007/relationships/media" Target="file://localhost/Users/bstory/brad/presentations/PAVA_Fall2016/aud_VT2_E3.wav" TargetMode="External"/><Relationship Id="rId4" Type="http://schemas.openxmlformats.org/officeDocument/2006/relationships/audio" Target="file://localhost/Users/bstory/brad/presentations/PAVA_Fall2016/aud_VT2_E3.wav" TargetMode="External"/><Relationship Id="rId5" Type="http://schemas.microsoft.com/office/2007/relationships/media" Target="file://localhost/Users/bstory/brad/presentations/PAVA_Fall2016/aud_VT2_A3.wav" TargetMode="External"/><Relationship Id="rId6" Type="http://schemas.openxmlformats.org/officeDocument/2006/relationships/audio" Target="file://localhost/Users/bstory/brad/presentations/PAVA_Fall2016/aud_VT2_A3.wav" TargetMode="External"/><Relationship Id="rId7" Type="http://schemas.openxmlformats.org/officeDocument/2006/relationships/slideLayout" Target="../slideLayouts/slideLayout7.xml"/><Relationship Id="rId8" Type="http://schemas.openxmlformats.org/officeDocument/2006/relationships/image" Target="../media/image67.jpg"/><Relationship Id="rId9" Type="http://schemas.openxmlformats.org/officeDocument/2006/relationships/image" Target="../media/image68.jpg"/><Relationship Id="rId10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9.png"/><Relationship Id="rId5" Type="http://schemas.openxmlformats.org/officeDocument/2006/relationships/image" Target="../media/image52.emf"/><Relationship Id="rId6" Type="http://schemas.openxmlformats.org/officeDocument/2006/relationships/image" Target="../media/image53.emf"/><Relationship Id="rId1" Type="http://schemas.microsoft.com/office/2007/relationships/media" Target="file://localhost/Users/bstory/brad/presentations/PAVA_Fall2016/VT_tuning_case3.mp4" TargetMode="External"/><Relationship Id="rId2" Type="http://schemas.openxmlformats.org/officeDocument/2006/relationships/video" Target="file://localhost/Users/bstory/brad/presentations/PAVA_Fall2016/VT_tuning_case3.mp4" TargetMode="Externa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0.emf"/><Relationship Id="rId12" Type="http://schemas.openxmlformats.org/officeDocument/2006/relationships/image" Target="../media/image61.emf"/><Relationship Id="rId13" Type="http://schemas.openxmlformats.org/officeDocument/2006/relationships/image" Target="../media/image62.emf"/><Relationship Id="rId1" Type="http://schemas.microsoft.com/office/2007/relationships/media" Target="file://localhost/Users/bstory/brad/presentations/PAVA_Fall2016/aud_VT3_A2.wav" TargetMode="External"/><Relationship Id="rId2" Type="http://schemas.openxmlformats.org/officeDocument/2006/relationships/audio" Target="file://localhost/Users/bstory/brad/presentations/PAVA_Fall2016/aud_VT3_A2.wav" TargetMode="External"/><Relationship Id="rId3" Type="http://schemas.microsoft.com/office/2007/relationships/media" Target="file://localhost/Users/bstory/brad/presentations/PAVA_Fall2016/aud_VT3_E3.wav" TargetMode="External"/><Relationship Id="rId4" Type="http://schemas.openxmlformats.org/officeDocument/2006/relationships/audio" Target="file://localhost/Users/bstory/brad/presentations/PAVA_Fall2016/aud_VT3_E3.wav" TargetMode="External"/><Relationship Id="rId5" Type="http://schemas.microsoft.com/office/2007/relationships/media" Target="file://localhost/Users/bstory/brad/presentations/PAVA_Fall2016/aud_VT3_A3.wav" TargetMode="External"/><Relationship Id="rId6" Type="http://schemas.openxmlformats.org/officeDocument/2006/relationships/audio" Target="file://localhost/Users/bstory/brad/presentations/PAVA_Fall2016/aud_VT3_A3.wav" TargetMode="External"/><Relationship Id="rId7" Type="http://schemas.openxmlformats.org/officeDocument/2006/relationships/slideLayout" Target="../slideLayouts/slideLayout7.xml"/><Relationship Id="rId8" Type="http://schemas.openxmlformats.org/officeDocument/2006/relationships/image" Target="../media/image70.jpg"/><Relationship Id="rId9" Type="http://schemas.openxmlformats.org/officeDocument/2006/relationships/image" Target="../media/image71.jpg"/><Relationship Id="rId10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72.png"/><Relationship Id="rId13" Type="http://schemas.openxmlformats.org/officeDocument/2006/relationships/image" Target="../media/image31.png"/><Relationship Id="rId1" Type="http://schemas.microsoft.com/office/2007/relationships/media" Target="file://localhost/Users/bstory/brad/presentations/PAVA_Fall2016/VT_tuning_interp2.mp4" TargetMode="External"/><Relationship Id="rId2" Type="http://schemas.openxmlformats.org/officeDocument/2006/relationships/video" Target="file://localhost/Users/bstory/brad/presentations/PAVA_Fall2016/VT_tuning_interp2.mp4" TargetMode="External"/><Relationship Id="rId3" Type="http://schemas.microsoft.com/office/2007/relationships/media" Target="file://localhost/Users/bstory/brad/presentations/PAVA_Fall2016/aud_VT1_E3.wav" TargetMode="External"/><Relationship Id="rId4" Type="http://schemas.openxmlformats.org/officeDocument/2006/relationships/audio" Target="file://localhost/Users/bstory/brad/presentations/PAVA_Fall2016/aud_VT1_E3.wav" TargetMode="External"/><Relationship Id="rId5" Type="http://schemas.microsoft.com/office/2007/relationships/media" Target="file://localhost/Users/bstory/brad/presentations/PAVA_Fall2016/aud_VT2_E3.wav" TargetMode="External"/><Relationship Id="rId6" Type="http://schemas.openxmlformats.org/officeDocument/2006/relationships/audio" Target="file://localhost/Users/bstory/brad/presentations/PAVA_Fall2016/aud_VT2_E3.wav" TargetMode="External"/><Relationship Id="rId7" Type="http://schemas.microsoft.com/office/2007/relationships/media" Target="file://localhost/Users/bstory/brad/presentations/PAVA_Fall2016/aud_VT3_E3.wav" TargetMode="External"/><Relationship Id="rId8" Type="http://schemas.openxmlformats.org/officeDocument/2006/relationships/audio" Target="file://localhost/Users/bstory/brad/presentations/PAVA_Fall2016/aud_VT3_E3.wav" TargetMode="External"/><Relationship Id="rId9" Type="http://schemas.microsoft.com/office/2007/relationships/media" Target="file://localhost/Users/bstory/brad/presentations/PAVA_Fall2016/aud_VT0_demo.wav" TargetMode="External"/><Relationship Id="rId10" Type="http://schemas.openxmlformats.org/officeDocument/2006/relationships/audio" Target="file://localhost/Users/bstory/brad/presentations/PAVA_Fall2016/aud_VT0_demo.wav" TargetMode="Externa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73.emf"/><Relationship Id="rId20" Type="http://schemas.openxmlformats.org/officeDocument/2006/relationships/image" Target="../media/image31.png"/><Relationship Id="rId21" Type="http://schemas.openxmlformats.org/officeDocument/2006/relationships/image" Target="../media/image60.emf"/><Relationship Id="rId22" Type="http://schemas.openxmlformats.org/officeDocument/2006/relationships/image" Target="../media/image61.emf"/><Relationship Id="rId23" Type="http://schemas.openxmlformats.org/officeDocument/2006/relationships/image" Target="../media/image62.emf"/><Relationship Id="rId10" Type="http://schemas.openxmlformats.org/officeDocument/2006/relationships/image" Target="../media/image14.emf"/><Relationship Id="rId11" Type="http://schemas.openxmlformats.org/officeDocument/2006/relationships/image" Target="../media/image15.emf"/><Relationship Id="rId12" Type="http://schemas.openxmlformats.org/officeDocument/2006/relationships/image" Target="../media/image16.emf"/><Relationship Id="rId13" Type="http://schemas.openxmlformats.org/officeDocument/2006/relationships/image" Target="../media/image74.emf"/><Relationship Id="rId14" Type="http://schemas.openxmlformats.org/officeDocument/2006/relationships/image" Target="../media/image75.emf"/><Relationship Id="rId15" Type="http://schemas.openxmlformats.org/officeDocument/2006/relationships/image" Target="../media/image76.emf"/><Relationship Id="rId16" Type="http://schemas.openxmlformats.org/officeDocument/2006/relationships/image" Target="../media/image77.emf"/><Relationship Id="rId17" Type="http://schemas.openxmlformats.org/officeDocument/2006/relationships/image" Target="../media/image78.emf"/><Relationship Id="rId18" Type="http://schemas.openxmlformats.org/officeDocument/2006/relationships/image" Target="../media/image79.emf"/><Relationship Id="rId19" Type="http://schemas.openxmlformats.org/officeDocument/2006/relationships/image" Target="../media/image80.emf"/><Relationship Id="rId1" Type="http://schemas.microsoft.com/office/2007/relationships/media" Target="file://localhost/Users/bstory/brad/presentations/PAVA_Fall2016/js_aas0_A2.wav" TargetMode="External"/><Relationship Id="rId2" Type="http://schemas.openxmlformats.org/officeDocument/2006/relationships/audio" Target="file://localhost/Users/bstory/brad/presentations/PAVA_Fall2016/js_aas0_A2.wav" TargetMode="External"/><Relationship Id="rId3" Type="http://schemas.microsoft.com/office/2007/relationships/media" Target="file://localhost/Users/bstory/brad/presentations/PAVA_Fall2016/js_aas0_E3.wav" TargetMode="External"/><Relationship Id="rId4" Type="http://schemas.openxmlformats.org/officeDocument/2006/relationships/audio" Target="file://localhost/Users/bstory/brad/presentations/PAVA_Fall2016/js_aas0_E3.wav" TargetMode="External"/><Relationship Id="rId5" Type="http://schemas.microsoft.com/office/2007/relationships/media" Target="file://localhost/Users/bstory/brad/presentations/PAVA_Fall2016/js_aas0_A3.wav" TargetMode="External"/><Relationship Id="rId6" Type="http://schemas.openxmlformats.org/officeDocument/2006/relationships/audio" Target="file://localhost/Users/bstory/brad/presentations/PAVA_Fall2016/js_aas0_A3.wav" TargetMode="External"/><Relationship Id="rId7" Type="http://schemas.openxmlformats.org/officeDocument/2006/relationships/slideLayout" Target="../slideLayouts/slideLayout7.xml"/><Relationship Id="rId8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9" Type="http://schemas.microsoft.com/office/2007/relationships/media" Target="file://localhost/Users/bstory/brad/presentations/PAVA_Fall2016/js_aas0_A2.wav" TargetMode="External"/><Relationship Id="rId20" Type="http://schemas.openxmlformats.org/officeDocument/2006/relationships/image" Target="../media/image31.png"/><Relationship Id="rId21" Type="http://schemas.openxmlformats.org/officeDocument/2006/relationships/image" Target="../media/image83.png"/><Relationship Id="rId22" Type="http://schemas.microsoft.com/office/2007/relationships/hdphoto" Target="../media/hdphoto1.wdp"/><Relationship Id="rId23" Type="http://schemas.microsoft.com/office/2007/relationships/hdphoto" Target="../media/hdphoto2.wdp"/><Relationship Id="rId10" Type="http://schemas.openxmlformats.org/officeDocument/2006/relationships/audio" Target="file://localhost/Users/bstory/brad/presentations/PAVA_Fall2016/js_aas0_A2.wav" TargetMode="External"/><Relationship Id="rId11" Type="http://schemas.microsoft.com/office/2007/relationships/media" Target="file://localhost/Users/bstory/brad/presentations/PAVA_Fall2016/js_aas0_E3.wav" TargetMode="External"/><Relationship Id="rId12" Type="http://schemas.openxmlformats.org/officeDocument/2006/relationships/audio" Target="file://localhost/Users/bstory/brad/presentations/PAVA_Fall2016/js_aas0_E3.wav" TargetMode="External"/><Relationship Id="rId13" Type="http://schemas.microsoft.com/office/2007/relationships/media" Target="file://localhost/Users/bstory/brad/presentations/PAVA_Fall2016/js_aas0_A3.wav" TargetMode="External"/><Relationship Id="rId14" Type="http://schemas.openxmlformats.org/officeDocument/2006/relationships/audio" Target="file://localhost/Users/bstory/brad/presentations/PAVA_Fall2016/js_aas0_A3.wav" TargetMode="External"/><Relationship Id="rId15" Type="http://schemas.openxmlformats.org/officeDocument/2006/relationships/slideLayout" Target="../slideLayouts/slideLayout7.xml"/><Relationship Id="rId16" Type="http://schemas.openxmlformats.org/officeDocument/2006/relationships/notesSlide" Target="../notesSlides/notesSlide3.xml"/><Relationship Id="rId17" Type="http://schemas.openxmlformats.org/officeDocument/2006/relationships/image" Target="../media/image81.emf"/><Relationship Id="rId18" Type="http://schemas.openxmlformats.org/officeDocument/2006/relationships/image" Target="../media/image82.emf"/><Relationship Id="rId19" Type="http://schemas.openxmlformats.org/officeDocument/2006/relationships/image" Target="../media/image80.emf"/><Relationship Id="rId1" Type="http://schemas.microsoft.com/office/2007/relationships/media" Target="file://localhost/Users/bstory/brad/presentations/PAVA_Fall2016/js_aas1_A2.wav" TargetMode="External"/><Relationship Id="rId2" Type="http://schemas.openxmlformats.org/officeDocument/2006/relationships/audio" Target="file://localhost/Users/bstory/brad/presentations/PAVA_Fall2016/js_aas1_A2.wav" TargetMode="External"/><Relationship Id="rId3" Type="http://schemas.microsoft.com/office/2007/relationships/media" Target="file://localhost/Users/bstory/brad/presentations/PAVA_Fall2016/js_aas1_E3.wav" TargetMode="External"/><Relationship Id="rId4" Type="http://schemas.openxmlformats.org/officeDocument/2006/relationships/audio" Target="file://localhost/Users/bstory/brad/presentations/PAVA_Fall2016/js_aas1_E3.wav" TargetMode="External"/><Relationship Id="rId5" Type="http://schemas.microsoft.com/office/2007/relationships/media" Target="file://localhost/Users/bstory/brad/presentations/PAVA_Fall2016/js_aas1_A3.wav" TargetMode="External"/><Relationship Id="rId6" Type="http://schemas.openxmlformats.org/officeDocument/2006/relationships/audio" Target="file://localhost/Users/bstory/brad/presentations/PAVA_Fall2016/js_aas1_A3.wav" TargetMode="External"/><Relationship Id="rId7" Type="http://schemas.microsoft.com/office/2007/relationships/media" Target="file://localhost/Users/bstory/brad/presentations/PAVA_Fall2016/aud_aas1_WQ.wav" TargetMode="External"/><Relationship Id="rId8" Type="http://schemas.openxmlformats.org/officeDocument/2006/relationships/audio" Target="file://localhost/Users/bstory/brad/presentations/PAVA_Fall2016/aud_aas1_WQ.wa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8.jpg"/><Relationship Id="rId7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8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g"/><Relationship Id="rId20" Type="http://schemas.openxmlformats.org/officeDocument/2006/relationships/image" Target="../media/image27.emf"/><Relationship Id="rId21" Type="http://schemas.openxmlformats.org/officeDocument/2006/relationships/image" Target="../media/image28.emf"/><Relationship Id="rId22" Type="http://schemas.openxmlformats.org/officeDocument/2006/relationships/image" Target="../media/image29.emf"/><Relationship Id="rId23" Type="http://schemas.openxmlformats.org/officeDocument/2006/relationships/image" Target="../media/image30.emf"/><Relationship Id="rId24" Type="http://schemas.openxmlformats.org/officeDocument/2006/relationships/image" Target="../media/image31.png"/><Relationship Id="rId25" Type="http://schemas.openxmlformats.org/officeDocument/2006/relationships/image" Target="../media/image32.jpg"/><Relationship Id="rId26" Type="http://schemas.openxmlformats.org/officeDocument/2006/relationships/image" Target="../media/image33.emf"/><Relationship Id="rId27" Type="http://schemas.openxmlformats.org/officeDocument/2006/relationships/image" Target="../media/image34.emf"/><Relationship Id="rId28" Type="http://schemas.openxmlformats.org/officeDocument/2006/relationships/image" Target="../media/image35.emf"/><Relationship Id="rId29" Type="http://schemas.openxmlformats.org/officeDocument/2006/relationships/image" Target="../media/image36.emf"/><Relationship Id="rId10" Type="http://schemas.openxmlformats.org/officeDocument/2006/relationships/image" Target="../media/image18.jpg"/><Relationship Id="rId11" Type="http://schemas.openxmlformats.org/officeDocument/2006/relationships/image" Target="../media/image11.jpg"/><Relationship Id="rId12" Type="http://schemas.openxmlformats.org/officeDocument/2006/relationships/image" Target="../media/image19.emf"/><Relationship Id="rId13" Type="http://schemas.openxmlformats.org/officeDocument/2006/relationships/image" Target="../media/image20.emf"/><Relationship Id="rId14" Type="http://schemas.openxmlformats.org/officeDocument/2006/relationships/image" Target="../media/image21.emf"/><Relationship Id="rId15" Type="http://schemas.openxmlformats.org/officeDocument/2006/relationships/image" Target="../media/image22.emf"/><Relationship Id="rId16" Type="http://schemas.openxmlformats.org/officeDocument/2006/relationships/image" Target="../media/image23.emf"/><Relationship Id="rId17" Type="http://schemas.openxmlformats.org/officeDocument/2006/relationships/image" Target="../media/image24.jpg"/><Relationship Id="rId18" Type="http://schemas.openxmlformats.org/officeDocument/2006/relationships/image" Target="../media/image25.emf"/><Relationship Id="rId19" Type="http://schemas.openxmlformats.org/officeDocument/2006/relationships/image" Target="../media/image26.emf"/><Relationship Id="rId1" Type="http://schemas.microsoft.com/office/2007/relationships/media" Target="file://localhost/Users/bstory/brad/presentations/PAVA_Fall2016/DM_A1_speech_ug.wav" TargetMode="External"/><Relationship Id="rId2" Type="http://schemas.openxmlformats.org/officeDocument/2006/relationships/audio" Target="file://localhost/Users/bstory/brad/presentations/PAVA_Fall2016/DM_A1_speech_ug.wav" TargetMode="External"/><Relationship Id="rId3" Type="http://schemas.microsoft.com/office/2007/relationships/media" Target="file://localhost/Users/bstory/brad/presentations/PAVA_Fall2016/DM_A1_speech_pout.wav" TargetMode="External"/><Relationship Id="rId4" Type="http://schemas.openxmlformats.org/officeDocument/2006/relationships/audio" Target="file://localhost/Users/bstory/brad/presentations/PAVA_Fall2016/DM_A1_speech_pout.wav" TargetMode="External"/><Relationship Id="rId5" Type="http://schemas.microsoft.com/office/2007/relationships/media" Target="file://localhost/Users/bstory/brad/presentations/PAVA_Fall2016/DM_A1_sing_pout.wav" TargetMode="External"/><Relationship Id="rId6" Type="http://schemas.openxmlformats.org/officeDocument/2006/relationships/audio" Target="file://localhost/Users/bstory/brad/presentations/PAVA_Fall2016/DM_A1_sing_pout.wav" TargetMode="External"/><Relationship Id="rId7" Type="http://schemas.openxmlformats.org/officeDocument/2006/relationships/slideLayout" Target="../slideLayouts/slideLayout7.xml"/><Relationship Id="rId8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emf"/><Relationship Id="rId12" Type="http://schemas.openxmlformats.org/officeDocument/2006/relationships/image" Target="../media/image16.emf"/><Relationship Id="rId13" Type="http://schemas.openxmlformats.org/officeDocument/2006/relationships/image" Target="../media/image41.emf"/><Relationship Id="rId14" Type="http://schemas.openxmlformats.org/officeDocument/2006/relationships/image" Target="../media/image9.emf"/><Relationship Id="rId15" Type="http://schemas.openxmlformats.org/officeDocument/2006/relationships/image" Target="../media/image42.emf"/><Relationship Id="rId16" Type="http://schemas.openxmlformats.org/officeDocument/2006/relationships/image" Target="../media/image43.emf"/><Relationship Id="rId17" Type="http://schemas.openxmlformats.org/officeDocument/2006/relationships/image" Target="../media/image31.png"/><Relationship Id="rId18" Type="http://schemas.openxmlformats.org/officeDocument/2006/relationships/image" Target="../media/image44.png"/><Relationship Id="rId19" Type="http://schemas.openxmlformats.org/officeDocument/2006/relationships/image" Target="../media/image45.png"/><Relationship Id="rId1" Type="http://schemas.microsoft.com/office/2007/relationships/media" Target="file://localhost/Users/bstory/brad/presentations/PAVA_Fall2016/aud_VT0_demo.wav" TargetMode="External"/><Relationship Id="rId2" Type="http://schemas.openxmlformats.org/officeDocument/2006/relationships/audio" Target="file://localhost/Users/bstory/brad/presentations/PAVA_Fall2016/aud_VT0_demo.wav" TargetMode="External"/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6" Type="http://schemas.openxmlformats.org/officeDocument/2006/relationships/image" Target="../media/image39.jpg"/><Relationship Id="rId7" Type="http://schemas.openxmlformats.org/officeDocument/2006/relationships/image" Target="../media/image40.emf"/><Relationship Id="rId8" Type="http://schemas.openxmlformats.org/officeDocument/2006/relationships/image" Target="../media/image12.emf"/><Relationship Id="rId9" Type="http://schemas.openxmlformats.org/officeDocument/2006/relationships/image" Target="../media/image13.emf"/><Relationship Id="rId10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emf"/><Relationship Id="rId12" Type="http://schemas.openxmlformats.org/officeDocument/2006/relationships/image" Target="../media/image50.emf"/><Relationship Id="rId13" Type="http://schemas.openxmlformats.org/officeDocument/2006/relationships/image" Target="../media/image51.emf"/><Relationship Id="rId14" Type="http://schemas.openxmlformats.org/officeDocument/2006/relationships/image" Target="../media/image40.emf"/><Relationship Id="rId15" Type="http://schemas.openxmlformats.org/officeDocument/2006/relationships/image" Target="../media/image52.emf"/><Relationship Id="rId16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../media/image37.jpg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8" Type="http://schemas.openxmlformats.org/officeDocument/2006/relationships/image" Target="../media/image16.emf"/><Relationship Id="rId9" Type="http://schemas.openxmlformats.org/officeDocument/2006/relationships/image" Target="../media/image47.emf"/><Relationship Id="rId10" Type="http://schemas.openxmlformats.org/officeDocument/2006/relationships/image" Target="../media/image48.em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2.emf"/><Relationship Id="rId12" Type="http://schemas.openxmlformats.org/officeDocument/2006/relationships/image" Target="../media/image53.emf"/><Relationship Id="rId13" Type="http://schemas.openxmlformats.org/officeDocument/2006/relationships/image" Target="../media/image54.emf"/><Relationship Id="rId14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../media/image37.jpg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47.emf"/><Relationship Id="rId7" Type="http://schemas.openxmlformats.org/officeDocument/2006/relationships/image" Target="../media/image48.emf"/><Relationship Id="rId8" Type="http://schemas.openxmlformats.org/officeDocument/2006/relationships/image" Target="../media/image40.emf"/><Relationship Id="rId9" Type="http://schemas.openxmlformats.org/officeDocument/2006/relationships/image" Target="../media/image42.emf"/><Relationship Id="rId10" Type="http://schemas.openxmlformats.org/officeDocument/2006/relationships/image" Target="../media/image4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7.png"/><Relationship Id="rId5" Type="http://schemas.openxmlformats.org/officeDocument/2006/relationships/image" Target="../media/image52.emf"/><Relationship Id="rId6" Type="http://schemas.openxmlformats.org/officeDocument/2006/relationships/image" Target="../media/image53.emf"/><Relationship Id="rId1" Type="http://schemas.microsoft.com/office/2007/relationships/media" Target="file://localhost/Users/bstory/brad/presentations/PAVA_Fall2016/VT_tuning_case1.mp4" TargetMode="External"/><Relationship Id="rId2" Type="http://schemas.openxmlformats.org/officeDocument/2006/relationships/video" Target="file://localhost/Users/bstory/brad/presentations/PAVA_Fall2016/VT_tuning_case1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2" t="10417" r="8281" b="9577"/>
          <a:stretch/>
        </p:blipFill>
        <p:spPr>
          <a:xfrm>
            <a:off x="2783109" y="1736202"/>
            <a:ext cx="4304545" cy="31910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3723" y="5204849"/>
            <a:ext cx="55357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Brad Story</a:t>
            </a:r>
          </a:p>
          <a:p>
            <a:pPr algn="ctr"/>
            <a:r>
              <a:rPr lang="en-US" sz="2000" dirty="0" smtClean="0"/>
              <a:t>Speech Acoustics Laboratory</a:t>
            </a:r>
          </a:p>
          <a:p>
            <a:pPr algn="ctr"/>
            <a:r>
              <a:rPr lang="en-US" sz="2000" dirty="0" smtClean="0"/>
              <a:t>Speech, Language, and Hearing Sciences</a:t>
            </a:r>
          </a:p>
          <a:p>
            <a:pPr algn="ctr"/>
            <a:r>
              <a:rPr lang="en-US" sz="2000" dirty="0" smtClean="0"/>
              <a:t>University of Arizona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393802" y="4277755"/>
            <a:ext cx="309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a typeface="Iowan Old Style Roman" charset="0"/>
                <a:cs typeface="Iowan Old Style Roman" charset="0"/>
              </a:rPr>
              <a:t>PAVA </a:t>
            </a:r>
            <a:r>
              <a:rPr lang="en-US" sz="2400" b="1" i="1" dirty="0" smtClean="0">
                <a:ea typeface="Iowan Old Style Roman" charset="0"/>
                <a:cs typeface="Iowan Old Style Roman" charset="0"/>
              </a:rPr>
              <a:t>10.16.16</a:t>
            </a:r>
            <a:endParaRPr lang="en-US" sz="2400" b="1" i="1" dirty="0">
              <a:ea typeface="Iowan Old Style Roman" charset="0"/>
              <a:cs typeface="Iowan Old Style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5207000"/>
            <a:ext cx="926582" cy="952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28588" y="92209"/>
            <a:ext cx="75963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Tuning vocal tract </a:t>
            </a:r>
            <a:r>
              <a:rPr lang="en-US" sz="4800" b="1" dirty="0" smtClean="0">
                <a:solidFill>
                  <a:srgbClr val="FF0000"/>
                </a:solidFill>
              </a:rPr>
              <a:t>Resonances</a:t>
            </a:r>
            <a:r>
              <a:rPr lang="en-US" sz="3200" b="1" dirty="0" smtClean="0"/>
              <a:t> to enhance voice quality</a:t>
            </a:r>
            <a:r>
              <a:rPr lang="en-US" sz="4800" b="1" dirty="0" smtClean="0"/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50" y="4408970"/>
            <a:ext cx="3308350" cy="46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0" t="24535" r="28200" b="21595"/>
          <a:stretch/>
        </p:blipFill>
        <p:spPr>
          <a:xfrm>
            <a:off x="523196" y="2662311"/>
            <a:ext cx="2490348" cy="28420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994" y="1168841"/>
            <a:ext cx="5816600" cy="5265928"/>
          </a:xfrm>
          <a:prstGeom prst="rect">
            <a:avLst/>
          </a:prstGeom>
        </p:spPr>
      </p:pic>
      <p:pic>
        <p:nvPicPr>
          <p:cNvPr id="2" name="aud_VT1_A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6725" y="5964238"/>
            <a:ext cx="325120" cy="325120"/>
          </a:xfrm>
          <a:prstGeom prst="rect">
            <a:avLst/>
          </a:prstGeom>
        </p:spPr>
      </p:pic>
      <p:pic>
        <p:nvPicPr>
          <p:cNvPr id="6" name="aud_VT1_E3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92262" y="5938837"/>
            <a:ext cx="325120" cy="325120"/>
          </a:xfrm>
          <a:prstGeom prst="rect">
            <a:avLst/>
          </a:prstGeom>
        </p:spPr>
      </p:pic>
      <p:pic>
        <p:nvPicPr>
          <p:cNvPr id="7" name="aud_VT1_A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06713" y="5911850"/>
            <a:ext cx="325120" cy="325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7163" y="171451"/>
            <a:ext cx="78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VT1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00" y="5568950"/>
            <a:ext cx="274320" cy="2362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2750" y="5568950"/>
            <a:ext cx="236220" cy="2362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1800" y="5568950"/>
            <a:ext cx="274320" cy="2362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6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B. Story, Univ. Arizona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38148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5" r="7570" b="6434"/>
          <a:stretch/>
        </p:blipFill>
        <p:spPr>
          <a:xfrm>
            <a:off x="3183948" y="1256305"/>
            <a:ext cx="5376283" cy="4798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51" y="4414441"/>
            <a:ext cx="2885440" cy="436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78" y="3703554"/>
            <a:ext cx="2768600" cy="441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8300" y="228600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Now focus on the </a:t>
            </a:r>
            <a:r>
              <a:rPr lang="en-US" sz="3200" b="1" dirty="0" smtClean="0"/>
              <a:t>upper</a:t>
            </a:r>
            <a:r>
              <a:rPr lang="en-US" sz="2400" b="1" dirty="0" smtClean="0"/>
              <a:t> resonances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11849" y="947738"/>
            <a:ext cx="334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 resonance frequencies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43349" y="4943476"/>
            <a:ext cx="3671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</a:t>
            </a:r>
            <a:r>
              <a:rPr lang="en-US" b="1" baseline="-25000" dirty="0"/>
              <a:t>3</a:t>
            </a:r>
            <a:r>
              <a:rPr lang="en-US" b="1" dirty="0" smtClean="0"/>
              <a:t> and S</a:t>
            </a:r>
            <a:r>
              <a:rPr lang="en-US" b="1" baseline="-25000" dirty="0"/>
              <a:t>4</a:t>
            </a:r>
            <a:r>
              <a:rPr lang="en-US" b="1" dirty="0" smtClean="0"/>
              <a:t> </a:t>
            </a:r>
            <a:r>
              <a:rPr lang="en-US" dirty="0" smtClean="0"/>
              <a:t>sensitivity functions superimposed on VT shape  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6565900" y="1752600"/>
            <a:ext cx="2667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032500" y="1765300"/>
            <a:ext cx="2667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850" y="1803400"/>
            <a:ext cx="3530682" cy="4508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5850" y="6153150"/>
            <a:ext cx="2295906" cy="449834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2997200" y="2159000"/>
            <a:ext cx="1447800" cy="1816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457700" y="4940300"/>
            <a:ext cx="2082800" cy="12827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16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B. Story, Univ. Arizona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784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_tuning_case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1908" y="1073424"/>
            <a:ext cx="5932932" cy="53715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163" y="171451"/>
            <a:ext cx="78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VT2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51" y="4414441"/>
            <a:ext cx="2885440" cy="436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678" y="3703554"/>
            <a:ext cx="2768600" cy="4419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6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B. Story, Univ. Arizona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07721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" t="2319" r="7990" b="6782"/>
          <a:stretch/>
        </p:blipFill>
        <p:spPr>
          <a:xfrm>
            <a:off x="3204375" y="1272209"/>
            <a:ext cx="5293397" cy="47866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8" t="25739" r="24575" b="21507"/>
          <a:stretch/>
        </p:blipFill>
        <p:spPr>
          <a:xfrm>
            <a:off x="561659" y="2705100"/>
            <a:ext cx="2365461" cy="2817507"/>
          </a:xfrm>
          <a:prstGeom prst="rect">
            <a:avLst/>
          </a:prstGeom>
        </p:spPr>
      </p:pic>
      <p:pic>
        <p:nvPicPr>
          <p:cNvPr id="5" name="aud_VT2_A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0387" y="5981700"/>
            <a:ext cx="325120" cy="325120"/>
          </a:xfrm>
          <a:prstGeom prst="rect">
            <a:avLst/>
          </a:prstGeom>
        </p:spPr>
      </p:pic>
      <p:pic>
        <p:nvPicPr>
          <p:cNvPr id="6" name="aud_VT2_E3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57337" y="5995987"/>
            <a:ext cx="325120" cy="325120"/>
          </a:xfrm>
          <a:prstGeom prst="rect">
            <a:avLst/>
          </a:prstGeom>
        </p:spPr>
      </p:pic>
      <p:pic>
        <p:nvPicPr>
          <p:cNvPr id="7" name="aud_VT2_A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95600" y="5981700"/>
            <a:ext cx="325120" cy="325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7163" y="171451"/>
            <a:ext cx="78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VT2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00" y="5568950"/>
            <a:ext cx="274320" cy="2362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2750" y="5568950"/>
            <a:ext cx="236220" cy="2362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1800" y="5568950"/>
            <a:ext cx="274320" cy="2362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6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B. Story, Univ. Arizona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14424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_tuning_case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8298" y="993913"/>
            <a:ext cx="5932932" cy="53715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867" y="397933"/>
            <a:ext cx="143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VT3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43349" y="4943476"/>
            <a:ext cx="3346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S</a:t>
            </a:r>
            <a:r>
              <a:rPr lang="en-US" b="1" baseline="-25000"/>
              <a:t>5</a:t>
            </a:r>
            <a:r>
              <a:rPr lang="en-US" b="1" smtClean="0"/>
              <a:t> </a:t>
            </a:r>
            <a:r>
              <a:rPr lang="en-US" smtClean="0"/>
              <a:t>sensitivity function </a:t>
            </a:r>
            <a:r>
              <a:rPr lang="en-US" dirty="0" smtClean="0"/>
              <a:t>superimposed on VT shape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57849" y="820738"/>
            <a:ext cx="334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 resonance frequency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51" y="4414441"/>
            <a:ext cx="2885440" cy="436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678" y="3703554"/>
            <a:ext cx="2768600" cy="44196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6845300" y="1752600"/>
            <a:ext cx="2667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16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B. Story, Univ. Arizona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44714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" r="6692"/>
          <a:stretch/>
        </p:blipFill>
        <p:spPr>
          <a:xfrm>
            <a:off x="3557657" y="1272209"/>
            <a:ext cx="5427317" cy="5154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4" t="24464" r="23630" b="21854"/>
          <a:stretch/>
        </p:blipFill>
        <p:spPr>
          <a:xfrm>
            <a:off x="610388" y="2835289"/>
            <a:ext cx="2466587" cy="2826855"/>
          </a:xfrm>
          <a:prstGeom prst="rect">
            <a:avLst/>
          </a:prstGeom>
        </p:spPr>
      </p:pic>
      <p:pic>
        <p:nvPicPr>
          <p:cNvPr id="5" name="aud_VT3_A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125" y="6119812"/>
            <a:ext cx="325120" cy="325120"/>
          </a:xfrm>
          <a:prstGeom prst="rect">
            <a:avLst/>
          </a:prstGeom>
        </p:spPr>
      </p:pic>
      <p:pic>
        <p:nvPicPr>
          <p:cNvPr id="6" name="aud_VT3_E3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92275" y="6119812"/>
            <a:ext cx="325120" cy="325120"/>
          </a:xfrm>
          <a:prstGeom prst="rect">
            <a:avLst/>
          </a:prstGeom>
        </p:spPr>
      </p:pic>
      <p:pic>
        <p:nvPicPr>
          <p:cNvPr id="7" name="aud_VT3_A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40063" y="6119812"/>
            <a:ext cx="325120" cy="3251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7163" y="171451"/>
            <a:ext cx="785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VT3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5000" y="5797550"/>
            <a:ext cx="274320" cy="2362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7050" y="5797550"/>
            <a:ext cx="236220" cy="2362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86100" y="5797550"/>
            <a:ext cx="274320" cy="2362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6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B. Story, Univ. Arizona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96206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03200"/>
            <a:ext cx="367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Animation of </a:t>
            </a:r>
            <a:r>
              <a:rPr lang="en-US" smtClean="0"/>
              <a:t>all modifications</a:t>
            </a:r>
            <a:endParaRPr lang="en-US" dirty="0"/>
          </a:p>
        </p:txBody>
      </p:sp>
      <p:pic>
        <p:nvPicPr>
          <p:cNvPr id="4" name="VT_tuning_interp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12"/>
          <a:srcRect l="31063" t="25555" r="14274" b="17592"/>
          <a:stretch/>
        </p:blipFill>
        <p:spPr>
          <a:xfrm>
            <a:off x="2349500" y="901699"/>
            <a:ext cx="5740400" cy="5405837"/>
          </a:xfrm>
          <a:prstGeom prst="rect">
            <a:avLst/>
          </a:prstGeom>
        </p:spPr>
      </p:pic>
      <p:pic>
        <p:nvPicPr>
          <p:cNvPr id="5" name="aud_VT1_E3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1475" y="2446337"/>
            <a:ext cx="325120" cy="325120"/>
          </a:xfrm>
          <a:prstGeom prst="rect">
            <a:avLst/>
          </a:prstGeom>
        </p:spPr>
      </p:pic>
      <p:pic>
        <p:nvPicPr>
          <p:cNvPr id="6" name="aud_VT2_E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1475" y="2960687"/>
            <a:ext cx="325120" cy="325120"/>
          </a:xfrm>
          <a:prstGeom prst="rect">
            <a:avLst/>
          </a:prstGeom>
        </p:spPr>
      </p:pic>
      <p:pic>
        <p:nvPicPr>
          <p:cNvPr id="7" name="aud_VT3_E3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1475" y="3529012"/>
            <a:ext cx="325120" cy="325120"/>
          </a:xfrm>
          <a:prstGeom prst="rect">
            <a:avLst/>
          </a:prstGeom>
        </p:spPr>
      </p:pic>
      <p:pic>
        <p:nvPicPr>
          <p:cNvPr id="8" name="aud_VT0_demo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04800" y="1790700"/>
            <a:ext cx="469900" cy="469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6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B. Story, Univ. Arizona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76775" y="2190749"/>
            <a:ext cx="3519708" cy="3340169"/>
            <a:chOff x="4829175" y="1657349"/>
            <a:chExt cx="3519708" cy="33401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9"/>
            <a:srcRect l="10625" t="3661" r="13237"/>
            <a:stretch/>
          </p:blipFill>
          <p:spPr>
            <a:xfrm>
              <a:off x="4829175" y="1657349"/>
              <a:ext cx="3519708" cy="334016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27373" y="2582441"/>
              <a:ext cx="203200" cy="1625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10417" y="2281683"/>
              <a:ext cx="203200" cy="16256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24567" y="2094011"/>
              <a:ext cx="203200" cy="16256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714374" y="2181457"/>
            <a:ext cx="3473295" cy="3349461"/>
            <a:chOff x="866774" y="1648057"/>
            <a:chExt cx="3473295" cy="334946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3"/>
            <a:srcRect l="11228" t="3393" r="13638"/>
            <a:stretch/>
          </p:blipFill>
          <p:spPr>
            <a:xfrm>
              <a:off x="866774" y="1648057"/>
              <a:ext cx="3473295" cy="334946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06850" y="2768600"/>
              <a:ext cx="298450" cy="2159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038350" y="3149600"/>
              <a:ext cx="730250" cy="2159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559050" y="1879600"/>
              <a:ext cx="971550" cy="2159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400300" y="4292600"/>
              <a:ext cx="838200" cy="215900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108700" y="1739900"/>
            <a:ext cx="1917700" cy="2209800"/>
            <a:chOff x="6261100" y="1206500"/>
            <a:chExt cx="1917700" cy="2209800"/>
          </a:xfrm>
        </p:grpSpPr>
        <p:sp>
          <p:nvSpPr>
            <p:cNvPr id="15" name="Oval 14"/>
            <p:cNvSpPr/>
            <p:nvPr/>
          </p:nvSpPr>
          <p:spPr>
            <a:xfrm>
              <a:off x="6337300" y="1803400"/>
              <a:ext cx="1714500" cy="1612900"/>
            </a:xfrm>
            <a:prstGeom prst="ellipse">
              <a:avLst/>
            </a:prstGeom>
            <a:noFill/>
            <a:ln w="12700">
              <a:solidFill>
                <a:srgbClr val="0432FF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61100" y="1206500"/>
              <a:ext cx="19177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smtClean="0"/>
                <a:t>singing formant</a:t>
              </a: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60500" y="114300"/>
            <a:ext cx="66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Measured</a:t>
            </a:r>
            <a:r>
              <a:rPr lang="en-US" sz="2800" dirty="0" smtClean="0"/>
              <a:t> vocal tract shape based on MRI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2184400" y="787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Baritone</a:t>
            </a:r>
            <a:r>
              <a:rPr lang="en-US" dirty="0" smtClean="0"/>
              <a:t> - known to produce a distinct “singing formant”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1676400" y="4381500"/>
            <a:ext cx="1904512" cy="850900"/>
            <a:chOff x="1676400" y="4381500"/>
            <a:chExt cx="1904512" cy="850900"/>
          </a:xfrm>
        </p:grpSpPr>
        <p:sp>
          <p:nvSpPr>
            <p:cNvPr id="20" name="Oval 19"/>
            <p:cNvSpPr/>
            <p:nvPr/>
          </p:nvSpPr>
          <p:spPr>
            <a:xfrm>
              <a:off x="1676400" y="4381500"/>
              <a:ext cx="787400" cy="850900"/>
            </a:xfrm>
            <a:prstGeom prst="ellipse">
              <a:avLst/>
            </a:prstGeom>
            <a:noFill/>
            <a:ln w="12700">
              <a:solidFill>
                <a:srgbClr val="0432FF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508250" y="4546600"/>
              <a:ext cx="1072662" cy="152400"/>
            </a:xfrm>
            <a:prstGeom prst="rect">
              <a:avLst/>
            </a:prstGeom>
          </p:spPr>
        </p:pic>
        <p:cxnSp>
          <p:nvCxnSpPr>
            <p:cNvPr id="23" name="Straight Connector 22"/>
            <p:cNvCxnSpPr/>
            <p:nvPr/>
          </p:nvCxnSpPr>
          <p:spPr>
            <a:xfrm flipV="1">
              <a:off x="2006600" y="5016500"/>
              <a:ext cx="190500" cy="381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1765300" y="4495800"/>
              <a:ext cx="381000" cy="2286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50950" y="1883508"/>
            <a:ext cx="2673350" cy="205642"/>
          </a:xfrm>
          <a:prstGeom prst="rect">
            <a:avLst/>
          </a:prstGeom>
        </p:spPr>
      </p:pic>
      <p:pic>
        <p:nvPicPr>
          <p:cNvPr id="32" name="js_aas0_A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9600" y="5969000"/>
            <a:ext cx="325120" cy="325120"/>
          </a:xfrm>
          <a:prstGeom prst="rect">
            <a:avLst/>
          </a:prstGeom>
        </p:spPr>
      </p:pic>
      <p:pic>
        <p:nvPicPr>
          <p:cNvPr id="34" name="js_aas0_E3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01800" y="5930900"/>
            <a:ext cx="325120" cy="325120"/>
          </a:xfrm>
          <a:prstGeom prst="rect">
            <a:avLst/>
          </a:prstGeom>
        </p:spPr>
      </p:pic>
      <p:pic>
        <p:nvPicPr>
          <p:cNvPr id="35" name="js_aas0_A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035300" y="5981700"/>
            <a:ext cx="325120" cy="32512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5000" y="5594350"/>
            <a:ext cx="274320" cy="23622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797050" y="5594350"/>
            <a:ext cx="236220" cy="23622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086100" y="5594350"/>
            <a:ext cx="274320" cy="23622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16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B. Story, Univ. Arizona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784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3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3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3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83063" y="2074862"/>
            <a:ext cx="4622800" cy="3467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2088" y="2068513"/>
            <a:ext cx="4622800" cy="3467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0500" y="114300"/>
            <a:ext cx="66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Measured</a:t>
            </a:r>
            <a:r>
              <a:rPr lang="en-US" sz="2800" dirty="0" smtClean="0"/>
              <a:t> vocal tract shape based on MRI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184400" y="78740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432FF"/>
                </a:solidFill>
              </a:rPr>
              <a:t>Baritone</a:t>
            </a:r>
            <a:r>
              <a:rPr lang="en-US" dirty="0" smtClean="0"/>
              <a:t> - known to produce a distinct “singing formant”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50950" y="1883508"/>
            <a:ext cx="2673350" cy="20564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829300" y="2095500"/>
            <a:ext cx="1917700" cy="1333500"/>
            <a:chOff x="6261100" y="1689100"/>
            <a:chExt cx="1917700" cy="1333500"/>
          </a:xfrm>
        </p:grpSpPr>
        <p:sp>
          <p:nvSpPr>
            <p:cNvPr id="10" name="Oval 9"/>
            <p:cNvSpPr/>
            <p:nvPr/>
          </p:nvSpPr>
          <p:spPr>
            <a:xfrm>
              <a:off x="6794500" y="2171700"/>
              <a:ext cx="787400" cy="8509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61100" y="1689100"/>
              <a:ext cx="1917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 smtClean="0"/>
                <a:t>singing formant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!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Right Arrow 25"/>
          <p:cNvSpPr/>
          <p:nvPr/>
        </p:nvSpPr>
        <p:spPr>
          <a:xfrm rot="904750" flipH="1">
            <a:off x="1827227" y="3549610"/>
            <a:ext cx="221803" cy="116656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526969">
            <a:off x="1374661" y="3465192"/>
            <a:ext cx="221803" cy="116656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21040311" flipH="1">
            <a:off x="2157129" y="4863834"/>
            <a:ext cx="221803" cy="116656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20815185">
            <a:off x="1801381" y="4946161"/>
            <a:ext cx="221803" cy="116656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flipH="1">
            <a:off x="1275001" y="3895647"/>
            <a:ext cx="221803" cy="116656"/>
          </a:xfrm>
          <a:prstGeom prst="rightArrow">
            <a:avLst/>
          </a:prstGeom>
          <a:solidFill>
            <a:srgbClr val="0432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526969">
            <a:off x="1908957" y="3908048"/>
            <a:ext cx="221803" cy="116656"/>
          </a:xfrm>
          <a:prstGeom prst="rightArrow">
            <a:avLst/>
          </a:prstGeom>
          <a:solidFill>
            <a:srgbClr val="0432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5168956" flipH="1">
            <a:off x="2267955" y="3395659"/>
            <a:ext cx="123269" cy="118353"/>
          </a:xfrm>
          <a:prstGeom prst="rightArrow">
            <a:avLst/>
          </a:prstGeom>
          <a:solidFill>
            <a:srgbClr val="0432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4447178">
            <a:off x="1944645" y="2643405"/>
            <a:ext cx="107813" cy="90370"/>
          </a:xfrm>
          <a:prstGeom prst="rightArrow">
            <a:avLst/>
          </a:prstGeom>
          <a:solidFill>
            <a:srgbClr val="0432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js_aas1_A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149600" y="3860800"/>
            <a:ext cx="325120" cy="32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js_aas1_E3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149600" y="4279900"/>
            <a:ext cx="325120" cy="325120"/>
          </a:xfrm>
          <a:prstGeom prst="rect">
            <a:avLst/>
          </a:prstGeom>
        </p:spPr>
      </p:pic>
      <p:pic>
        <p:nvPicPr>
          <p:cNvPr id="36" name="js_aas1_A3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149600" y="4660900"/>
            <a:ext cx="325120" cy="3251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45200" y="6426200"/>
            <a:ext cx="2832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Story, (2016). Handbook of singing</a:t>
            </a:r>
            <a:endParaRPr lang="en-US" sz="1400" i="1" dirty="0"/>
          </a:p>
        </p:txBody>
      </p:sp>
      <p:pic>
        <p:nvPicPr>
          <p:cNvPr id="3" name="aud_aas1_WQ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04900" y="5943600"/>
            <a:ext cx="406400" cy="406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77900" y="5626100"/>
            <a:ext cx="59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WQ</a:t>
            </a:r>
            <a:endParaRPr lang="en-US"/>
          </a:p>
        </p:txBody>
      </p:sp>
      <p:pic>
        <p:nvPicPr>
          <p:cNvPr id="40" name="js_aas0_A2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7800" y="3873500"/>
            <a:ext cx="325120" cy="325120"/>
          </a:xfrm>
          <a:prstGeom prst="rect">
            <a:avLst/>
          </a:prstGeom>
        </p:spPr>
      </p:pic>
      <p:pic>
        <p:nvPicPr>
          <p:cNvPr id="41" name="js_aas0_E3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link="rId11"/>
              </p:ext>
            </p:extLst>
          </p:nvPr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7800" y="4267200"/>
            <a:ext cx="325120" cy="325120"/>
          </a:xfrm>
          <a:prstGeom prst="rect">
            <a:avLst/>
          </a:prstGeom>
        </p:spPr>
      </p:pic>
      <p:pic>
        <p:nvPicPr>
          <p:cNvPr id="42" name="js_aas0_A3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link="rId13"/>
              </p:ext>
            </p:extLst>
          </p:nvPr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7800" y="4622800"/>
            <a:ext cx="325120" cy="32512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016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B. Story, Univ. Arizona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99701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3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3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3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3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2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3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24529" y="1752247"/>
            <a:ext cx="4355746" cy="4498548"/>
            <a:chOff x="3178529" y="1783997"/>
            <a:chExt cx="4355746" cy="4498548"/>
          </a:xfrm>
        </p:grpSpPr>
        <p:grpSp>
          <p:nvGrpSpPr>
            <p:cNvPr id="3" name="Group 2"/>
            <p:cNvGrpSpPr/>
            <p:nvPr/>
          </p:nvGrpSpPr>
          <p:grpSpPr>
            <a:xfrm>
              <a:off x="3178529" y="1783997"/>
              <a:ext cx="3797555" cy="4498548"/>
              <a:chOff x="4797779" y="1323622"/>
              <a:chExt cx="3797555" cy="4498548"/>
            </a:xfrm>
          </p:grpSpPr>
          <p:pic>
            <p:nvPicPr>
              <p:cNvPr id="20" name="Picture 19" descr="dm_speech_aa_3dCT_VTgray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97779" y="1323622"/>
                <a:ext cx="3797555" cy="4498548"/>
              </a:xfrm>
              <a:prstGeom prst="rect">
                <a:avLst/>
              </a:prstGeom>
            </p:spPr>
          </p:pic>
          <p:grpSp>
            <p:nvGrpSpPr>
              <p:cNvPr id="2" name="Group 1"/>
              <p:cNvGrpSpPr/>
              <p:nvPr/>
            </p:nvGrpSpPr>
            <p:grpSpPr>
              <a:xfrm>
                <a:off x="5355583" y="1917350"/>
                <a:ext cx="3068748" cy="2774595"/>
                <a:chOff x="5355583" y="1917350"/>
                <a:chExt cx="3068748" cy="2774595"/>
              </a:xfrm>
            </p:grpSpPr>
            <p:pic>
              <p:nvPicPr>
                <p:cNvPr id="10" name="Picture 6" descr="tga_oblique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/>
                <a:srcRect l="37704" t="44174" r="27650" b="43378"/>
                <a:stretch/>
              </p:blipFill>
              <p:spPr bwMode="auto">
                <a:xfrm>
                  <a:off x="5995976" y="2852520"/>
                  <a:ext cx="1315885" cy="5229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6030945" y="3353775"/>
                  <a:ext cx="108105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1"/>
                      </a:solidFill>
                    </a:rPr>
                    <a:t>o</a:t>
                  </a:r>
                  <a:r>
                    <a:rPr lang="en-US" dirty="0" smtClean="0">
                      <a:solidFill>
                        <a:schemeClr val="bg1"/>
                      </a:solidFill>
                    </a:rPr>
                    <a:t>blique sections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/>
                <p:cNvSpPr/>
                <p:nvPr/>
              </p:nvSpPr>
              <p:spPr>
                <a:xfrm>
                  <a:off x="5609005" y="1917350"/>
                  <a:ext cx="2815326" cy="2774595"/>
                </a:xfrm>
                <a:custGeom>
                  <a:avLst/>
                  <a:gdLst>
                    <a:gd name="connsiteX0" fmla="*/ 755103 w 2815326"/>
                    <a:gd name="connsiteY0" fmla="*/ 2774595 h 2774595"/>
                    <a:gd name="connsiteX1" fmla="*/ 494048 w 2815326"/>
                    <a:gd name="connsiteY1" fmla="*/ 2457095 h 2774595"/>
                    <a:gd name="connsiteX2" fmla="*/ 134215 w 2815326"/>
                    <a:gd name="connsiteY2" fmla="*/ 2012595 h 2774595"/>
                    <a:gd name="connsiteX3" fmla="*/ 159 w 2815326"/>
                    <a:gd name="connsiteY3" fmla="*/ 1398762 h 2774595"/>
                    <a:gd name="connsiteX4" fmla="*/ 155381 w 2815326"/>
                    <a:gd name="connsiteY4" fmla="*/ 756706 h 2774595"/>
                    <a:gd name="connsiteX5" fmla="*/ 649270 w 2815326"/>
                    <a:gd name="connsiteY5" fmla="*/ 227539 h 2774595"/>
                    <a:gd name="connsiteX6" fmla="*/ 1531215 w 2815326"/>
                    <a:gd name="connsiteY6" fmla="*/ 1762 h 2774595"/>
                    <a:gd name="connsiteX7" fmla="*/ 2469603 w 2815326"/>
                    <a:gd name="connsiteY7" fmla="*/ 333373 h 2774595"/>
                    <a:gd name="connsiteX8" fmla="*/ 2815326 w 2815326"/>
                    <a:gd name="connsiteY8" fmla="*/ 340428 h 27745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815326" h="2774595">
                      <a:moveTo>
                        <a:pt x="755103" y="2774595"/>
                      </a:moveTo>
                      <a:lnTo>
                        <a:pt x="494048" y="2457095"/>
                      </a:lnTo>
                      <a:cubicBezTo>
                        <a:pt x="390567" y="2330095"/>
                        <a:pt x="216530" y="2188984"/>
                        <a:pt x="134215" y="2012595"/>
                      </a:cubicBezTo>
                      <a:cubicBezTo>
                        <a:pt x="51900" y="1836206"/>
                        <a:pt x="-3369" y="1608077"/>
                        <a:pt x="159" y="1398762"/>
                      </a:cubicBezTo>
                      <a:cubicBezTo>
                        <a:pt x="3687" y="1189447"/>
                        <a:pt x="47196" y="951910"/>
                        <a:pt x="155381" y="756706"/>
                      </a:cubicBezTo>
                      <a:cubicBezTo>
                        <a:pt x="263566" y="561502"/>
                        <a:pt x="419964" y="353363"/>
                        <a:pt x="649270" y="227539"/>
                      </a:cubicBezTo>
                      <a:cubicBezTo>
                        <a:pt x="878576" y="101715"/>
                        <a:pt x="1227826" y="-15877"/>
                        <a:pt x="1531215" y="1762"/>
                      </a:cubicBezTo>
                      <a:cubicBezTo>
                        <a:pt x="1834604" y="19401"/>
                        <a:pt x="2255585" y="276929"/>
                        <a:pt x="2469603" y="333373"/>
                      </a:cubicBezTo>
                      <a:cubicBezTo>
                        <a:pt x="2683621" y="389817"/>
                        <a:pt x="2815326" y="340428"/>
                        <a:pt x="2815326" y="340428"/>
                      </a:cubicBezTo>
                    </a:path>
                  </a:pathLst>
                </a:custGeom>
                <a:ln w="38100" cmpd="sng">
                  <a:solidFill>
                    <a:srgbClr val="0000FF"/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3" name="Straight Connector 12"/>
                <p:cNvCxnSpPr/>
                <p:nvPr/>
              </p:nvCxnSpPr>
              <p:spPr>
                <a:xfrm flipH="1" flipV="1">
                  <a:off x="5355583" y="2816000"/>
                  <a:ext cx="791880" cy="268938"/>
                </a:xfrm>
                <a:prstGeom prst="line">
                  <a:avLst/>
                </a:prstGeom>
                <a:ln w="38100" cmpd="sng">
                  <a:solidFill>
                    <a:srgbClr val="FF0000"/>
                  </a:solidFill>
                  <a:headEnd type="arrow"/>
                  <a:tailEnd type="non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3" name="TextBox 22"/>
            <p:cNvSpPr txBox="1"/>
            <p:nvPr/>
          </p:nvSpPr>
          <p:spPr>
            <a:xfrm>
              <a:off x="6861175" y="2574925"/>
              <a:ext cx="673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lips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902199" y="4965700"/>
              <a:ext cx="923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glottis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64099" y="5657850"/>
              <a:ext cx="923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trachea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5" t="4445" r="14035"/>
          <a:stretch/>
        </p:blipFill>
        <p:spPr>
          <a:xfrm>
            <a:off x="6128085" y="3226611"/>
            <a:ext cx="2855495" cy="2844835"/>
          </a:xfrm>
          <a:prstGeom prst="rect">
            <a:avLst/>
          </a:prstGeom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964266" y="1360015"/>
            <a:ext cx="152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3-D shape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7114428" y="1356653"/>
            <a:ext cx="18586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Area Function</a:t>
            </a: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2886075" y="1600200"/>
            <a:ext cx="3871912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9" name="Picture 18" descr="dm_speech_aa_3dCT_head1gra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77" y="2159000"/>
            <a:ext cx="3271275" cy="3451620"/>
          </a:xfrm>
          <a:prstGeom prst="rect">
            <a:avLst/>
          </a:prstGeom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66200" y="275944"/>
            <a:ext cx="8492050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b="1" smtClean="0">
                <a:solidFill>
                  <a:schemeClr val="bg1"/>
                </a:solidFill>
                <a:latin typeface="Calibri" pitchFamily="34" charset="0"/>
              </a:rPr>
              <a:t>Configuration of the Vocal Tract</a:t>
            </a:r>
            <a:endParaRPr lang="en-US" sz="3600" i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9" t="4211" r="14737"/>
          <a:stretch/>
        </p:blipFill>
        <p:spPr>
          <a:xfrm>
            <a:off x="6109369" y="3200400"/>
            <a:ext cx="2878834" cy="2882149"/>
          </a:xfrm>
          <a:prstGeom prst="rect">
            <a:avLst/>
          </a:prstGeom>
        </p:spPr>
      </p:pic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6457203" y="3271178"/>
            <a:ext cx="18586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i="1" dirty="0">
                <a:latin typeface="+mn-lt"/>
              </a:rPr>
              <a:t>Area Function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9144" y="5943126"/>
            <a:ext cx="2531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3D reconstruction based on volumetric X-ray CT images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58669" y="4973053"/>
            <a:ext cx="9377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pharynx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756526" y="4528553"/>
            <a:ext cx="1238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oral cavity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8470900" y="5174248"/>
            <a:ext cx="67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lips</a:t>
            </a:r>
            <a:endParaRPr lang="en-US" sz="1400" b="1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2450" y="3650974"/>
            <a:ext cx="353483" cy="18442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8900" y="65278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B. Story, Univ. Arizona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9" t="23394" r="28772" b="21163"/>
          <a:stretch/>
        </p:blipFill>
        <p:spPr>
          <a:xfrm>
            <a:off x="3842911" y="574843"/>
            <a:ext cx="2119320" cy="2486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4489" r="13986"/>
          <a:stretch/>
        </p:blipFill>
        <p:spPr>
          <a:xfrm>
            <a:off x="2755900" y="3406002"/>
            <a:ext cx="3385459" cy="319436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2633" y="1097739"/>
            <a:ext cx="33976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Area function configuration projected onto the anatomically-based profile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curvature has minimal acoustic effect in the frequency range of speech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117929" y="3525318"/>
            <a:ext cx="20735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Resonances</a:t>
            </a:r>
            <a:r>
              <a:rPr lang="en-US" dirty="0" smtClean="0"/>
              <a:t> = vibratory modes of </a:t>
            </a:r>
            <a:r>
              <a:rPr lang="en-US" smtClean="0"/>
              <a:t>the airspace</a:t>
            </a:r>
            <a:endParaRPr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17256" y="0"/>
            <a:ext cx="8763512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 smtClean="0">
                <a:latin typeface="Calibri" pitchFamily="34" charset="0"/>
              </a:rPr>
              <a:t>Tubular representation of the vocal tract shape</a:t>
            </a:r>
            <a:endParaRPr lang="en-US" sz="3200" i="1" dirty="0">
              <a:latin typeface="Calibri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6067" y="3995006"/>
            <a:ext cx="198120" cy="1625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2751" y="3894216"/>
            <a:ext cx="203200" cy="1625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9971" y="3730790"/>
            <a:ext cx="203200" cy="1625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7115" y="3811032"/>
            <a:ext cx="203200" cy="1625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7465" y="3623360"/>
            <a:ext cx="203200" cy="1625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1788" y="3640138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Frequency Response of the </a:t>
            </a:r>
            <a:r>
              <a:rPr lang="en-US" sz="2000" b="1" smtClean="0"/>
              <a:t>vocal tract</a:t>
            </a:r>
            <a:endParaRPr lang="en-US" sz="2000" b="1"/>
          </a:p>
        </p:txBody>
      </p:sp>
      <p:sp>
        <p:nvSpPr>
          <p:cNvPr id="13" name="TextBox 12"/>
          <p:cNvSpPr txBox="1"/>
          <p:nvPr/>
        </p:nvSpPr>
        <p:spPr>
          <a:xfrm>
            <a:off x="1016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B. Story, Univ. Arizona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24076" r="4167" b="19254"/>
          <a:stretch/>
        </p:blipFill>
        <p:spPr>
          <a:xfrm>
            <a:off x="317500" y="1776228"/>
            <a:ext cx="3136900" cy="14241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9" t="23394" r="28772" b="21163"/>
          <a:stretch/>
        </p:blipFill>
        <p:spPr>
          <a:xfrm>
            <a:off x="3842911" y="524043"/>
            <a:ext cx="2119320" cy="2486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5" r="3935" b="17619"/>
          <a:stretch/>
        </p:blipFill>
        <p:spPr>
          <a:xfrm>
            <a:off x="5638800" y="1714500"/>
            <a:ext cx="3416300" cy="1612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1" t="4489" r="13986"/>
          <a:stretch/>
        </p:blipFill>
        <p:spPr>
          <a:xfrm>
            <a:off x="3403600" y="3938792"/>
            <a:ext cx="2699659" cy="25472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77900" y="1866900"/>
            <a:ext cx="1231900" cy="1042093"/>
          </a:xfrm>
          <a:prstGeom prst="rect">
            <a:avLst/>
          </a:prstGeom>
          <a:solidFill>
            <a:schemeClr val="tx1">
              <a:alpha val="1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06982" y="929122"/>
            <a:ext cx="1562793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Every glottal flow cycle acts like an impulse that “strikes” the vocal tract</a:t>
            </a:r>
            <a:endParaRPr lang="en-US" sz="11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1557251" y="1557338"/>
            <a:ext cx="71524" cy="334962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940434" y="1868516"/>
            <a:ext cx="1365366" cy="1090584"/>
          </a:xfrm>
          <a:prstGeom prst="rect">
            <a:avLst/>
          </a:prstGeom>
          <a:solidFill>
            <a:srgbClr val="0432FF">
              <a:alpha val="1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081462" y="887816"/>
            <a:ext cx="1102823" cy="600164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The vocal tract responds much like a bell</a:t>
            </a:r>
            <a:endParaRPr lang="en-US" sz="1100" dirty="0"/>
          </a:p>
        </p:txBody>
      </p:sp>
      <p:cxnSp>
        <p:nvCxnSpPr>
          <p:cNvPr id="13" name="Straight Connector 12"/>
          <p:cNvCxnSpPr>
            <a:stCxn id="12" idx="2"/>
          </p:cNvCxnSpPr>
          <p:nvPr/>
        </p:nvCxnSpPr>
        <p:spPr>
          <a:xfrm flipH="1">
            <a:off x="7492944" y="1487980"/>
            <a:ext cx="139930" cy="339694"/>
          </a:xfrm>
          <a:prstGeom prst="line">
            <a:avLst/>
          </a:prstGeom>
          <a:ln>
            <a:solidFill>
              <a:srgbClr val="0432FF"/>
            </a:solidFill>
            <a:headEnd type="oval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0416" y="4413107"/>
            <a:ext cx="198120" cy="1625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39528" y="4335278"/>
            <a:ext cx="203200" cy="1625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23699" y="4203719"/>
            <a:ext cx="203200" cy="1625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40207" y="4252557"/>
            <a:ext cx="203200" cy="1625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51799" y="4137291"/>
            <a:ext cx="203200" cy="16256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242608" y="5673182"/>
            <a:ext cx="1658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Peaks are resonances of the vocal tract</a:t>
            </a:r>
            <a:endParaRPr lang="en-US" sz="1200" dirty="0"/>
          </a:p>
        </p:txBody>
      </p:sp>
      <p:grpSp>
        <p:nvGrpSpPr>
          <p:cNvPr id="42" name="Group 41"/>
          <p:cNvGrpSpPr/>
          <p:nvPr/>
        </p:nvGrpSpPr>
        <p:grpSpPr>
          <a:xfrm>
            <a:off x="6273800" y="3902851"/>
            <a:ext cx="2870200" cy="2583219"/>
            <a:chOff x="6273800" y="3902851"/>
            <a:chExt cx="2870200" cy="25832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07" t="4898" r="13067"/>
            <a:stretch/>
          </p:blipFill>
          <p:spPr>
            <a:xfrm>
              <a:off x="6273800" y="3949700"/>
              <a:ext cx="2721459" cy="2536370"/>
            </a:xfrm>
            <a:prstGeom prst="rect">
              <a:avLst/>
            </a:prstGeom>
          </p:spPr>
        </p:pic>
        <p:sp>
          <p:nvSpPr>
            <p:cNvPr id="14" name="Oval 13"/>
            <p:cNvSpPr/>
            <p:nvPr/>
          </p:nvSpPr>
          <p:spPr>
            <a:xfrm>
              <a:off x="6786034" y="4165600"/>
              <a:ext cx="249766" cy="4191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001934" y="4343400"/>
              <a:ext cx="237066" cy="4191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649634" y="4699000"/>
              <a:ext cx="237066" cy="4191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929034" y="4737100"/>
              <a:ext cx="237066" cy="4191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8322734" y="5003800"/>
              <a:ext cx="237066" cy="4191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879058" y="3968920"/>
              <a:ext cx="147320" cy="15748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144766" y="4206316"/>
              <a:ext cx="152400" cy="15748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665437" y="4502662"/>
              <a:ext cx="152400" cy="15748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002786" y="4556722"/>
              <a:ext cx="152400" cy="15748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429035" y="4796079"/>
              <a:ext cx="152400" cy="15748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7309149" y="3902851"/>
              <a:ext cx="18348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Peaks in the spectral envelope are the formants</a:t>
              </a:r>
              <a:endParaRPr lang="en-US" sz="1200" dirty="0"/>
            </a:p>
          </p:txBody>
        </p:sp>
      </p:grp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217256" y="0"/>
            <a:ext cx="8763512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200" b="1" dirty="0" smtClean="0">
                <a:latin typeface="Calibri" pitchFamily="34" charset="0"/>
              </a:rPr>
              <a:t>Source and Filter = Output</a:t>
            </a:r>
            <a:endParaRPr lang="en-US" sz="3200" i="1" dirty="0">
              <a:latin typeface="Calibri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807" y="2942535"/>
            <a:ext cx="373032" cy="399677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3271751" y="2654300"/>
            <a:ext cx="1160549" cy="342900"/>
          </a:xfrm>
          <a:prstGeom prst="line">
            <a:avLst/>
          </a:prstGeom>
          <a:ln>
            <a:solidFill>
              <a:schemeClr val="tx1"/>
            </a:solidFill>
            <a:headEnd type="arrow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5638801" y="1473200"/>
            <a:ext cx="457199" cy="368300"/>
          </a:xfrm>
          <a:prstGeom prst="line">
            <a:avLst/>
          </a:prstGeom>
          <a:ln>
            <a:solidFill>
              <a:srgbClr val="0432FF"/>
            </a:solidFill>
            <a:headEnd type="arrow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DM_A1_speech_u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817784" y="2945581"/>
            <a:ext cx="325120" cy="325120"/>
          </a:xfrm>
          <a:prstGeom prst="rect">
            <a:avLst/>
          </a:prstGeom>
        </p:spPr>
      </p:pic>
      <p:pic>
        <p:nvPicPr>
          <p:cNvPr id="39" name="DM_A1_speech_pout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907548" y="1261396"/>
            <a:ext cx="325120" cy="325120"/>
          </a:xfrm>
          <a:prstGeom prst="rect">
            <a:avLst/>
          </a:prstGeom>
        </p:spPr>
      </p:pic>
      <p:pic>
        <p:nvPicPr>
          <p:cNvPr id="40" name="DM_A1_sing_pout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243893" y="1257710"/>
            <a:ext cx="317910" cy="317910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609599" y="3960581"/>
            <a:ext cx="2710541" cy="2525489"/>
            <a:chOff x="609599" y="3960581"/>
            <a:chExt cx="2710541" cy="25254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1" t="5306" r="13680"/>
            <a:stretch/>
          </p:blipFill>
          <p:spPr>
            <a:xfrm>
              <a:off x="609599" y="3960581"/>
              <a:ext cx="2710541" cy="2525489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046163" y="4029074"/>
              <a:ext cx="149522" cy="217487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 rot="2561104">
              <a:off x="1289051" y="4808324"/>
              <a:ext cx="1054100" cy="192302"/>
            </a:xfrm>
            <a:prstGeom prst="rect">
              <a:avLst/>
            </a:prstGeom>
          </p:spPr>
        </p:pic>
      </p:grpSp>
      <p:sp>
        <p:nvSpPr>
          <p:cNvPr id="45" name="Right Bracket 44"/>
          <p:cNvSpPr/>
          <p:nvPr/>
        </p:nvSpPr>
        <p:spPr>
          <a:xfrm rot="16200000">
            <a:off x="3228975" y="2414585"/>
            <a:ext cx="128587" cy="2700338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535238" y="3729038"/>
            <a:ext cx="1672421" cy="23336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292975" y="3696817"/>
            <a:ext cx="779464" cy="23065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16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B. Story, Univ. Arizona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75734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37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37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36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9755" r="5833" b="14192"/>
          <a:stretch/>
        </p:blipFill>
        <p:spPr>
          <a:xfrm>
            <a:off x="110065" y="4030133"/>
            <a:ext cx="3430279" cy="18880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9" r="8952" b="5942"/>
          <a:stretch/>
        </p:blipFill>
        <p:spPr>
          <a:xfrm>
            <a:off x="3560234" y="3674534"/>
            <a:ext cx="5295900" cy="2692400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5958590" y="3964898"/>
            <a:ext cx="307299" cy="419724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flipV="1">
            <a:off x="5998564" y="5271542"/>
            <a:ext cx="307299" cy="409731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7722433" y="5408395"/>
            <a:ext cx="307299" cy="41972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flipV="1">
            <a:off x="7664971" y="3842480"/>
            <a:ext cx="307299" cy="409731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743074" y="4693770"/>
            <a:ext cx="181536" cy="12774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flipH="1">
            <a:off x="1186401" y="4485973"/>
            <a:ext cx="221803" cy="11665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1759074" y="4389218"/>
            <a:ext cx="181536" cy="12774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flipH="1">
            <a:off x="2306989" y="4316142"/>
            <a:ext cx="221803" cy="11665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flipH="1">
            <a:off x="2806772" y="4312905"/>
            <a:ext cx="221803" cy="11665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27657" r="29074" b="21105"/>
          <a:stretch/>
        </p:blipFill>
        <p:spPr>
          <a:xfrm>
            <a:off x="6189135" y="474134"/>
            <a:ext cx="2567092" cy="28109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r="52130"/>
          <a:stretch/>
        </p:blipFill>
        <p:spPr>
          <a:xfrm>
            <a:off x="2171142" y="2565401"/>
            <a:ext cx="3476126" cy="9651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361" y="4505638"/>
            <a:ext cx="198120" cy="1625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1687" y="4273128"/>
            <a:ext cx="203200" cy="1625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2167" y="4198950"/>
            <a:ext cx="203200" cy="1625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9042" y="4108122"/>
            <a:ext cx="203200" cy="1625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29380" y="4102624"/>
            <a:ext cx="203200" cy="162560"/>
          </a:xfrm>
          <a:prstGeom prst="rect">
            <a:avLst/>
          </a:prstGeom>
        </p:spPr>
      </p:pic>
      <p:sp>
        <p:nvSpPr>
          <p:cNvPr id="2" name="Left Brace 1"/>
          <p:cNvSpPr/>
          <p:nvPr/>
        </p:nvSpPr>
        <p:spPr>
          <a:xfrm rot="5400000">
            <a:off x="6237817" y="1670054"/>
            <a:ext cx="283632" cy="4072467"/>
          </a:xfrm>
          <a:prstGeom prst="leftBrace">
            <a:avLst>
              <a:gd name="adj1" fmla="val 8333"/>
              <a:gd name="adj2" fmla="val 79670"/>
            </a:avLst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5400000">
            <a:off x="1792816" y="2372786"/>
            <a:ext cx="317499" cy="2853267"/>
          </a:xfrm>
          <a:prstGeom prst="leftBrace">
            <a:avLst>
              <a:gd name="adj1" fmla="val 8333"/>
              <a:gd name="adj2" fmla="val 31070"/>
            </a:avLst>
          </a:prstGeom>
          <a:ln w="12700"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617377" y="2458027"/>
            <a:ext cx="1053597" cy="1072574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998134" y="2523067"/>
            <a:ext cx="992970" cy="1000761"/>
          </a:xfrm>
          <a:prstGeom prst="ellipse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818467" y="2726267"/>
            <a:ext cx="787400" cy="635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/>
          <a:srcRect r="49630"/>
          <a:stretch/>
        </p:blipFill>
        <p:spPr>
          <a:xfrm>
            <a:off x="3148659" y="1778001"/>
            <a:ext cx="2430874" cy="4826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3" idx="0"/>
          </p:cNvCxnSpPr>
          <p:nvPr/>
        </p:nvCxnSpPr>
        <p:spPr>
          <a:xfrm flipH="1" flipV="1">
            <a:off x="4207933" y="2226733"/>
            <a:ext cx="4234" cy="499534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9"/>
          <p:cNvSpPr txBox="1">
            <a:spLocks noChangeArrowheads="1"/>
          </p:cNvSpPr>
          <p:nvPr/>
        </p:nvSpPr>
        <p:spPr bwMode="auto">
          <a:xfrm>
            <a:off x="3467443" y="964288"/>
            <a:ext cx="25245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/>
                <a:cs typeface="Calibri"/>
              </a:rPr>
              <a:t>Acoustic sensitivity is the </a:t>
            </a:r>
            <a:r>
              <a:rPr lang="en-US" sz="1200" b="1" i="1" dirty="0">
                <a:latin typeface="Calibri"/>
                <a:cs typeface="Calibri"/>
              </a:rPr>
              <a:t>difference of kinetic and potential energy</a:t>
            </a:r>
            <a:r>
              <a:rPr lang="en-US" sz="1200" dirty="0">
                <a:latin typeface="Calibri"/>
                <a:cs typeface="Calibri"/>
              </a:rPr>
              <a:t> </a:t>
            </a:r>
            <a:r>
              <a:rPr lang="en-US" sz="1200" dirty="0" smtClean="0">
                <a:latin typeface="Calibri"/>
                <a:cs typeface="Calibri"/>
              </a:rPr>
              <a:t>normalized by </a:t>
            </a:r>
            <a:r>
              <a:rPr lang="en-US" sz="1200" dirty="0">
                <a:latin typeface="Calibri"/>
                <a:cs typeface="Calibri"/>
              </a:rPr>
              <a:t>the </a:t>
            </a:r>
            <a:r>
              <a:rPr lang="en-US" sz="1200">
                <a:latin typeface="Calibri"/>
                <a:cs typeface="Calibri"/>
              </a:rPr>
              <a:t>total </a:t>
            </a:r>
            <a:r>
              <a:rPr lang="en-US" sz="1200" smtClean="0">
                <a:latin typeface="Calibri"/>
                <a:cs typeface="Calibri"/>
              </a:rPr>
              <a:t>energy.</a:t>
            </a:r>
            <a:endParaRPr lang="en-US" sz="1200" dirty="0">
              <a:latin typeface="Calibri"/>
              <a:cs typeface="Calibri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94183" y="4734707"/>
            <a:ext cx="353483" cy="1844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98363" y="4096791"/>
            <a:ext cx="264160" cy="127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09405" y="4199640"/>
            <a:ext cx="401320" cy="127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9400" y="165100"/>
            <a:ext cx="530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“Carving” the vocal tract shape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239000" y="18669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Begin with a “neutral” </a:t>
            </a:r>
            <a:r>
              <a:rPr lang="en-US" smtClean="0"/>
              <a:t>tract configuration</a:t>
            </a:r>
            <a:endParaRPr lang="en-US"/>
          </a:p>
        </p:txBody>
      </p:sp>
      <p:pic>
        <p:nvPicPr>
          <p:cNvPr id="33" name="aud_VT0_dem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457200"/>
            <a:ext cx="469900" cy="4699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97000" y="1270000"/>
            <a:ext cx="1484142" cy="1130300"/>
            <a:chOff x="1358900" y="1270000"/>
            <a:chExt cx="1484142" cy="1130300"/>
          </a:xfrm>
        </p:grpSpPr>
        <p:grpSp>
          <p:nvGrpSpPr>
            <p:cNvPr id="36" name="Group 10"/>
            <p:cNvGrpSpPr>
              <a:grpSpLocks/>
            </p:cNvGrpSpPr>
            <p:nvPr/>
          </p:nvGrpSpPr>
          <p:grpSpPr bwMode="auto">
            <a:xfrm>
              <a:off x="1358900" y="1270000"/>
              <a:ext cx="1130300" cy="1130300"/>
              <a:chOff x="6553200" y="2590800"/>
              <a:chExt cx="1762125" cy="1981200"/>
            </a:xfrm>
          </p:grpSpPr>
          <p:pic>
            <p:nvPicPr>
              <p:cNvPr id="37" name="Picture 3"/>
              <p:cNvPicPr>
                <a:picLocks noChangeAspect="1"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6553200" y="2590800"/>
                <a:ext cx="1762125" cy="1943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6706523" y="3732742"/>
                <a:ext cx="455647" cy="8392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alibri" pitchFamily="34" charset="0"/>
                  <a:cs typeface="Calibri" pitchFamily="34" charset="0"/>
                </a:endParaRPr>
              </a:p>
            </p:txBody>
          </p:sp>
        </p:grpSp>
        <p:pic>
          <p:nvPicPr>
            <p:cNvPr id="39" name="Picture 6" descr="ex_ear"/>
            <p:cNvPicPr>
              <a:picLocks noChangeAspect="1" noChangeArrowheads="1"/>
            </p:cNvPicPr>
            <p:nvPr/>
          </p:nvPicPr>
          <p:blipFill>
            <a:blip r:embed="rId19" cstate="print"/>
            <a:srcRect l="14667" t="6808" r="65334" b="11490"/>
            <a:stretch>
              <a:fillRect/>
            </a:stretch>
          </p:blipFill>
          <p:spPr bwMode="auto">
            <a:xfrm>
              <a:off x="2552515" y="1371600"/>
              <a:ext cx="290527" cy="9296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" name="TextBox 39"/>
          <p:cNvSpPr txBox="1"/>
          <p:nvPr/>
        </p:nvSpPr>
        <p:spPr>
          <a:xfrm>
            <a:off x="1016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B. Story, Univ. Arizona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79613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" grpId="0" animBg="1"/>
      <p:bldP spid="29" grpId="0" animBg="1"/>
      <p:bldP spid="30" grpId="0" animBg="1"/>
      <p:bldP spid="31" grpId="0" animBg="1"/>
      <p:bldP spid="3" grpId="0" animBg="1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6" r="8879"/>
          <a:stretch/>
        </p:blipFill>
        <p:spPr>
          <a:xfrm>
            <a:off x="3564475" y="2032000"/>
            <a:ext cx="5300131" cy="4656328"/>
          </a:xfrm>
          <a:prstGeom prst="rect">
            <a:avLst/>
          </a:prstGeom>
        </p:spPr>
      </p:pic>
      <p:sp>
        <p:nvSpPr>
          <p:cNvPr id="5" name="Left-Up Arrow 4"/>
          <p:cNvSpPr/>
          <p:nvPr/>
        </p:nvSpPr>
        <p:spPr>
          <a:xfrm rot="10800000">
            <a:off x="1933313" y="2714605"/>
            <a:ext cx="1913468" cy="1286933"/>
          </a:xfrm>
          <a:prstGeom prst="leftUpArrow">
            <a:avLst>
              <a:gd name="adj1" fmla="val 13158"/>
              <a:gd name="adj2" fmla="val 25000"/>
              <a:gd name="adj3" fmla="val 26316"/>
            </a:avLst>
          </a:prstGeom>
          <a:solidFill>
            <a:schemeClr val="bg1">
              <a:lumMod val="85000"/>
              <a:alpha val="1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9755" r="5833" b="14192"/>
          <a:stretch/>
        </p:blipFill>
        <p:spPr>
          <a:xfrm>
            <a:off x="110065" y="4030133"/>
            <a:ext cx="3430279" cy="1888065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743074" y="4693770"/>
            <a:ext cx="181536" cy="12774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flipH="1">
            <a:off x="1186401" y="4485973"/>
            <a:ext cx="221803" cy="11665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1759074" y="4389218"/>
            <a:ext cx="181536" cy="12774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flipH="1">
            <a:off x="2306989" y="4316142"/>
            <a:ext cx="221803" cy="11665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flipH="1">
            <a:off x="2806772" y="4312905"/>
            <a:ext cx="221803" cy="11665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61" y="4505638"/>
            <a:ext cx="198120" cy="1625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687" y="4273128"/>
            <a:ext cx="203200" cy="1625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167" y="4198950"/>
            <a:ext cx="203200" cy="1625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9042" y="4108122"/>
            <a:ext cx="203200" cy="1625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9380" y="4102624"/>
            <a:ext cx="203200" cy="16256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011222" y="2215351"/>
            <a:ext cx="162560" cy="1451713"/>
            <a:chOff x="8227622" y="1419486"/>
            <a:chExt cx="162560" cy="1451713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27622" y="2708639"/>
              <a:ext cx="157480" cy="16256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27622" y="2371360"/>
              <a:ext cx="157480" cy="16256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227622" y="2079052"/>
              <a:ext cx="162560" cy="16256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27622" y="1771754"/>
              <a:ext cx="162560" cy="16256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227622" y="1419486"/>
              <a:ext cx="157480" cy="162560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4"/>
          <a:srcRect r="52130"/>
          <a:stretch/>
        </p:blipFill>
        <p:spPr>
          <a:xfrm>
            <a:off x="1166873" y="2780353"/>
            <a:ext cx="2132128" cy="59201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370048" y="6485981"/>
            <a:ext cx="2706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*Expansions have the opposite effect</a:t>
            </a:r>
            <a:endParaRPr lang="en-US" sz="1200" b="1" i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17674" y="1451338"/>
            <a:ext cx="2885440" cy="436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43801" y="740451"/>
            <a:ext cx="2768600" cy="44196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41766" y="300037"/>
            <a:ext cx="3873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/>
              <a:t>Acoustic sensitivity functions </a:t>
            </a:r>
            <a:r>
              <a:rPr lang="en-US" sz="3200" dirty="0" smtClean="0"/>
              <a:t>of the neutral VT shape</a:t>
            </a:r>
            <a:endParaRPr lang="en-US" sz="3200" dirty="0"/>
          </a:p>
        </p:txBody>
      </p:sp>
      <p:sp>
        <p:nvSpPr>
          <p:cNvPr id="29" name="TextBox 28"/>
          <p:cNvSpPr txBox="1"/>
          <p:nvPr/>
        </p:nvSpPr>
        <p:spPr>
          <a:xfrm>
            <a:off x="1016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B. Story, Univ. Arizona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89114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6" r="8879"/>
          <a:stretch/>
        </p:blipFill>
        <p:spPr>
          <a:xfrm>
            <a:off x="3564475" y="2032000"/>
            <a:ext cx="5300131" cy="4656328"/>
          </a:xfrm>
          <a:prstGeom prst="rect">
            <a:avLst/>
          </a:prstGeom>
        </p:spPr>
      </p:pic>
      <p:sp>
        <p:nvSpPr>
          <p:cNvPr id="5" name="Left-Up Arrow 4"/>
          <p:cNvSpPr/>
          <p:nvPr/>
        </p:nvSpPr>
        <p:spPr>
          <a:xfrm rot="10800000">
            <a:off x="1933312" y="3005592"/>
            <a:ext cx="1779946" cy="970059"/>
          </a:xfrm>
          <a:prstGeom prst="leftUpArrow">
            <a:avLst>
              <a:gd name="adj1" fmla="val 13158"/>
              <a:gd name="adj2" fmla="val 25000"/>
              <a:gd name="adj3" fmla="val 26316"/>
            </a:avLst>
          </a:prstGeom>
          <a:solidFill>
            <a:schemeClr val="bg1">
              <a:lumMod val="85000"/>
              <a:alpha val="1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9755" r="5833" b="14192"/>
          <a:stretch/>
        </p:blipFill>
        <p:spPr>
          <a:xfrm>
            <a:off x="110065" y="4030133"/>
            <a:ext cx="3430279" cy="1888065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743074" y="4693770"/>
            <a:ext cx="181536" cy="12774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flipH="1">
            <a:off x="1186401" y="4485973"/>
            <a:ext cx="221803" cy="11665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61" y="4505638"/>
            <a:ext cx="198120" cy="1625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687" y="4273128"/>
            <a:ext cx="203200" cy="16256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1222" y="3504504"/>
            <a:ext cx="157480" cy="16256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1222" y="3167225"/>
            <a:ext cx="157480" cy="1625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/>
          <a:srcRect r="52130"/>
          <a:stretch/>
        </p:blipFill>
        <p:spPr>
          <a:xfrm>
            <a:off x="1079411" y="2963231"/>
            <a:ext cx="2132128" cy="59201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370048" y="6485981"/>
            <a:ext cx="2706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 smtClean="0"/>
              <a:t>*Expansions have the opposite effect</a:t>
            </a:r>
            <a:endParaRPr lang="en-US" sz="1200" b="1" i="1" dirty="0"/>
          </a:p>
        </p:txBody>
      </p:sp>
      <p:sp>
        <p:nvSpPr>
          <p:cNvPr id="2" name="Rectangle 1"/>
          <p:cNvSpPr/>
          <p:nvPr/>
        </p:nvSpPr>
        <p:spPr>
          <a:xfrm>
            <a:off x="4219732" y="2143592"/>
            <a:ext cx="4234721" cy="9653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550269" y="3102964"/>
            <a:ext cx="433" cy="27966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ight Bracket 6"/>
          <p:cNvSpPr/>
          <p:nvPr/>
        </p:nvSpPr>
        <p:spPr>
          <a:xfrm rot="16200000">
            <a:off x="7343807" y="3407429"/>
            <a:ext cx="45719" cy="1566847"/>
          </a:xfrm>
          <a:prstGeom prst="rightBracke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>
            <a:off x="7266343" y="5535041"/>
            <a:ext cx="307299" cy="324189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41"/>
          <p:cNvSpPr/>
          <p:nvPr/>
        </p:nvSpPr>
        <p:spPr>
          <a:xfrm flipV="1">
            <a:off x="7267904" y="3847477"/>
            <a:ext cx="307299" cy="295673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5220" y="4685876"/>
            <a:ext cx="264160" cy="127000"/>
          </a:xfrm>
          <a:prstGeom prst="rect">
            <a:avLst/>
          </a:prstGeom>
        </p:spPr>
      </p:pic>
      <p:sp>
        <p:nvSpPr>
          <p:cNvPr id="45" name="Right Bracket 44"/>
          <p:cNvSpPr/>
          <p:nvPr/>
        </p:nvSpPr>
        <p:spPr>
          <a:xfrm rot="5400000" flipV="1">
            <a:off x="7353489" y="4713659"/>
            <a:ext cx="63613" cy="1545486"/>
          </a:xfrm>
          <a:prstGeom prst="rightBracke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5102469" y="3101498"/>
            <a:ext cx="433" cy="27966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ight Bracket 46"/>
          <p:cNvSpPr/>
          <p:nvPr/>
        </p:nvSpPr>
        <p:spPr>
          <a:xfrm rot="16200000">
            <a:off x="5806225" y="3663093"/>
            <a:ext cx="49088" cy="1409700"/>
          </a:xfrm>
          <a:prstGeom prst="rightBracke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/>
          <p:cNvSpPr/>
          <p:nvPr/>
        </p:nvSpPr>
        <p:spPr>
          <a:xfrm>
            <a:off x="5720777" y="4080916"/>
            <a:ext cx="236592" cy="244562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Bracket 48"/>
          <p:cNvSpPr/>
          <p:nvPr/>
        </p:nvSpPr>
        <p:spPr>
          <a:xfrm rot="5400000" flipV="1">
            <a:off x="5809156" y="4641971"/>
            <a:ext cx="49088" cy="1409700"/>
          </a:xfrm>
          <a:prstGeom prst="rightBracket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/>
          <p:cNvSpPr/>
          <p:nvPr/>
        </p:nvSpPr>
        <p:spPr>
          <a:xfrm flipV="1">
            <a:off x="5732500" y="5398297"/>
            <a:ext cx="236592" cy="244562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4140" y="4700801"/>
            <a:ext cx="401320" cy="127000"/>
          </a:xfrm>
          <a:prstGeom prst="rect">
            <a:avLst/>
          </a:prstGeom>
        </p:spPr>
      </p:pic>
      <p:cxnSp>
        <p:nvCxnSpPr>
          <p:cNvPr id="52" name="Straight Connector 51"/>
          <p:cNvCxnSpPr/>
          <p:nvPr/>
        </p:nvCxnSpPr>
        <p:spPr>
          <a:xfrm flipH="1">
            <a:off x="8188900" y="3110774"/>
            <a:ext cx="433" cy="279667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17674" y="2530838"/>
            <a:ext cx="2885440" cy="436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43801" y="1819951"/>
            <a:ext cx="2768600" cy="441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064" y="1584901"/>
            <a:ext cx="4208925" cy="643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9950" y="4133209"/>
            <a:ext cx="344487" cy="24511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06400" y="0"/>
            <a:ext cx="826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/>
              <a:t>Acoustic sensitivity functions </a:t>
            </a:r>
            <a:r>
              <a:rPr lang="en-US" sz="2800" dirty="0" smtClean="0"/>
              <a:t>of the neutral VT shape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1016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B. Story, Univ. Arizona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58698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7" grpId="0" animBg="1"/>
      <p:bldP spid="34" grpId="0" animBg="1"/>
      <p:bldP spid="42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3" b="5326"/>
          <a:stretch/>
        </p:blipFill>
        <p:spPr>
          <a:xfrm>
            <a:off x="3175994" y="1168841"/>
            <a:ext cx="5355756" cy="49854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551" y="4414441"/>
            <a:ext cx="2885440" cy="436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78" y="3703554"/>
            <a:ext cx="2768600" cy="4419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7649" y="985838"/>
            <a:ext cx="334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 resonance frequencies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43349" y="4943476"/>
            <a:ext cx="3671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</a:t>
            </a:r>
            <a:r>
              <a:rPr lang="en-US" b="1" baseline="-25000" dirty="0" smtClean="0"/>
              <a:t>1</a:t>
            </a:r>
            <a:r>
              <a:rPr lang="en-US" b="1" dirty="0" smtClean="0"/>
              <a:t> and S</a:t>
            </a:r>
            <a:r>
              <a:rPr lang="en-US" b="1" baseline="-25000" dirty="0" smtClean="0"/>
              <a:t>2</a:t>
            </a:r>
            <a:r>
              <a:rPr lang="en-US" b="1" dirty="0" smtClean="0"/>
              <a:t> </a:t>
            </a:r>
            <a:r>
              <a:rPr lang="en-US" dirty="0" smtClean="0"/>
              <a:t>sensitivity functions superimposed on VT shape 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10237" y="2409826"/>
            <a:ext cx="2090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Frequency response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435600" y="1866900"/>
            <a:ext cx="2667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851400" y="2057400"/>
            <a:ext cx="2667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16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B. Story, Univ. Arizona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120754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T_tuning_case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2307" y="1177277"/>
            <a:ext cx="5932932" cy="5371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551" y="4414441"/>
            <a:ext cx="2885440" cy="436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678" y="3703554"/>
            <a:ext cx="2768600" cy="441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57649" y="985838"/>
            <a:ext cx="334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Target resonance frequencies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1600" y="6550223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B. Story, Univ. Arizona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88516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3046</TotalTime>
  <Words>422</Words>
  <Application>Microsoft Macintosh PowerPoint</Application>
  <PresentationFormat>On-screen Show (4:3)</PresentationFormat>
  <Paragraphs>80</Paragraphs>
  <Slides>18</Slides>
  <Notes>3</Notes>
  <HiddenSlides>0</HiddenSlides>
  <MMClips>31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Iowan Old Style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Arizona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 Story</dc:creator>
  <cp:lastModifiedBy>Brad Story</cp:lastModifiedBy>
  <cp:revision>224</cp:revision>
  <dcterms:created xsi:type="dcterms:W3CDTF">2015-10-02T22:49:02Z</dcterms:created>
  <dcterms:modified xsi:type="dcterms:W3CDTF">2016-10-18T03:59:36Z</dcterms:modified>
</cp:coreProperties>
</file>