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67" r:id="rId2"/>
    <p:sldId id="315" r:id="rId3"/>
    <p:sldId id="316" r:id="rId4"/>
    <p:sldId id="311" r:id="rId5"/>
    <p:sldId id="302" r:id="rId6"/>
    <p:sldId id="274" r:id="rId7"/>
    <p:sldId id="273" r:id="rId8"/>
    <p:sldId id="269" r:id="rId9"/>
    <p:sldId id="270" r:id="rId10"/>
    <p:sldId id="271" r:id="rId11"/>
    <p:sldId id="272" r:id="rId12"/>
    <p:sldId id="276" r:id="rId13"/>
    <p:sldId id="277" r:id="rId14"/>
    <p:sldId id="278" r:id="rId15"/>
    <p:sldId id="279" r:id="rId16"/>
    <p:sldId id="280" r:id="rId17"/>
    <p:sldId id="285" r:id="rId18"/>
    <p:sldId id="275" r:id="rId19"/>
    <p:sldId id="312" r:id="rId20"/>
    <p:sldId id="31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7"/>
    <p:restoredTop sz="94745"/>
  </p:normalViewPr>
  <p:slideViewPr>
    <p:cSldViewPr snapToGrid="0" snapToObjects="1">
      <p:cViewPr varScale="1">
        <p:scale>
          <a:sx n="78" d="100"/>
          <a:sy n="78" d="100"/>
        </p:scale>
        <p:origin x="176"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50BE2-B1D8-3544-99AD-C833B086F2F0}" type="datetimeFigureOut">
              <a:rPr lang="en-US" smtClean="0"/>
              <a:t>5/27/18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7ED25-B36C-B947-8D55-8474368FA9DE}" type="slidenum">
              <a:rPr lang="en-US" smtClean="0"/>
              <a:t>‹#›</a:t>
            </a:fld>
            <a:endParaRPr lang="en-US"/>
          </a:p>
        </p:txBody>
      </p:sp>
    </p:spTree>
    <p:extLst>
      <p:ext uri="{BB962C8B-B14F-4D97-AF65-F5344CB8AC3E}">
        <p14:creationId xmlns:p14="http://schemas.microsoft.com/office/powerpoint/2010/main" val="26751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E18CD9-7F4C-9649-A752-390D248F349C}" type="datetimeFigureOut">
              <a:rPr lang="en-US" smtClean="0"/>
              <a:t>5/27/18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E18CD9-7F4C-9649-A752-390D248F349C}" type="datetimeFigureOut">
              <a:rPr lang="en-US" smtClean="0"/>
              <a:t>5/27/18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E18CD9-7F4C-9649-A752-390D248F349C}" type="datetimeFigureOut">
              <a:rPr lang="en-US" smtClean="0"/>
              <a:t>5/27/18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E18CD9-7F4C-9649-A752-390D248F349C}" type="datetimeFigureOut">
              <a:rPr lang="en-US" smtClean="0"/>
              <a:t>5/27/18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E18CD9-7F4C-9649-A752-390D248F349C}" type="datetimeFigureOut">
              <a:rPr lang="en-US" smtClean="0"/>
              <a:t>5/27/18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E18CD9-7F4C-9649-A752-390D248F349C}" type="datetimeFigureOut">
              <a:rPr lang="en-US" smtClean="0"/>
              <a:t>5/27/18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E18CD9-7F4C-9649-A752-390D248F349C}" type="datetimeFigureOut">
              <a:rPr lang="en-US" smtClean="0"/>
              <a:t>5/27/18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E18CD9-7F4C-9649-A752-390D248F349C}" type="datetimeFigureOut">
              <a:rPr lang="en-US" smtClean="0"/>
              <a:t>5/27/18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18CD9-7F4C-9649-A752-390D248F349C}" type="datetimeFigureOut">
              <a:rPr lang="en-US" smtClean="0"/>
              <a:t>5/27/18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E18CD9-7F4C-9649-A752-390D248F349C}" type="datetimeFigureOut">
              <a:rPr lang="en-US" smtClean="0"/>
              <a:t>5/27/18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E18CD9-7F4C-9649-A752-390D248F349C}" type="datetimeFigureOut">
              <a:rPr lang="en-US" smtClean="0"/>
              <a:t>5/27/18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C378EC-C2BD-9C41-84BB-1E4F286BB6F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18CD9-7F4C-9649-A752-390D248F349C}" type="datetimeFigureOut">
              <a:rPr lang="en-US" smtClean="0"/>
              <a:t>5/27/18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C378EC-C2BD-9C41-84BB-1E4F286BB6F5}" type="slidenum">
              <a:rPr lang="en-US" smtClean="0"/>
              <a:t>‹#›</a:t>
            </a:fld>
            <a:endParaRPr lang="en-US"/>
          </a:p>
        </p:txBody>
      </p:sp>
    </p:spTree>
    <p:extLst>
      <p:ext uri="{BB962C8B-B14F-4D97-AF65-F5344CB8AC3E}">
        <p14:creationId xmlns:p14="http://schemas.microsoft.com/office/powerpoint/2010/main" val="867523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0.wav"/><Relationship Id="rId7" Type="http://schemas.openxmlformats.org/officeDocument/2006/relationships/image" Target="../media/image20.emf"/><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9.emf"/><Relationship Id="rId5" Type="http://schemas.openxmlformats.org/officeDocument/2006/relationships/slideLayout" Target="../slideLayouts/slideLayout7.xml"/><Relationship Id="rId4" Type="http://schemas.openxmlformats.org/officeDocument/2006/relationships/audio" Target="../media/media10.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4.png"/><Relationship Id="rId5" Type="http://schemas.openxmlformats.org/officeDocument/2006/relationships/image" Target="../media/image22.tiff"/><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7.wav"/><Relationship Id="rId18" Type="http://schemas.openxmlformats.org/officeDocument/2006/relationships/image" Target="../media/image9.emf"/><Relationship Id="rId26" Type="http://schemas.openxmlformats.org/officeDocument/2006/relationships/image" Target="../media/image17.emf"/><Relationship Id="rId3" Type="http://schemas.microsoft.com/office/2007/relationships/media" Target="../media/media2.wav"/><Relationship Id="rId21" Type="http://schemas.openxmlformats.org/officeDocument/2006/relationships/image" Target="../media/image12.emf"/><Relationship Id="rId7" Type="http://schemas.microsoft.com/office/2007/relationships/media" Target="../media/media4.wav"/><Relationship Id="rId12" Type="http://schemas.openxmlformats.org/officeDocument/2006/relationships/audio" Target="../media/media6.wav"/><Relationship Id="rId17" Type="http://schemas.openxmlformats.org/officeDocument/2006/relationships/slideLayout" Target="../slideLayouts/slideLayout7.xml"/><Relationship Id="rId25" Type="http://schemas.openxmlformats.org/officeDocument/2006/relationships/image" Target="../media/image16.emf"/><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image" Target="../media/image11.emf"/><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24" Type="http://schemas.openxmlformats.org/officeDocument/2006/relationships/image" Target="../media/image15.emf"/><Relationship Id="rId5" Type="http://schemas.microsoft.com/office/2007/relationships/media" Target="../media/media3.wav"/><Relationship Id="rId15" Type="http://schemas.microsoft.com/office/2007/relationships/media" Target="../media/media8.wav"/><Relationship Id="rId23" Type="http://schemas.openxmlformats.org/officeDocument/2006/relationships/image" Target="../media/image14.png"/><Relationship Id="rId10" Type="http://schemas.openxmlformats.org/officeDocument/2006/relationships/audio" Target="../media/media5.wav"/><Relationship Id="rId19" Type="http://schemas.openxmlformats.org/officeDocument/2006/relationships/image" Target="../media/image10.emf"/><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 Id="rId22" Type="http://schemas.openxmlformats.org/officeDocument/2006/relationships/image" Target="../media/image13.emf"/><Relationship Id="rId27"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5198" y="308060"/>
            <a:ext cx="8497296" cy="707886"/>
          </a:xfrm>
          <a:prstGeom prst="rect">
            <a:avLst/>
          </a:prstGeom>
          <a:noFill/>
        </p:spPr>
        <p:txBody>
          <a:bodyPr wrap="square" rtlCol="0">
            <a:spAutoFit/>
          </a:bodyPr>
          <a:lstStyle/>
          <a:p>
            <a:pPr algn="ctr"/>
            <a:r>
              <a:rPr lang="en-US" sz="4000" b="1">
                <a:latin typeface="Avenir Roman" charset="0"/>
                <a:ea typeface="Avenir Roman" charset="0"/>
                <a:cs typeface="Avenir Roman" charset="0"/>
              </a:rPr>
              <a:t>Stories of speech science </a:t>
            </a:r>
            <a:endParaRPr lang="en-US" sz="4000" b="1" dirty="0">
              <a:latin typeface="Avenir Roman" charset="0"/>
              <a:ea typeface="Avenir Roman" charset="0"/>
              <a:cs typeface="Avenir Roman" charset="0"/>
            </a:endParaRPr>
          </a:p>
        </p:txBody>
      </p:sp>
      <p:sp>
        <p:nvSpPr>
          <p:cNvPr id="6" name="TextBox 5"/>
          <p:cNvSpPr txBox="1"/>
          <p:nvPr/>
        </p:nvSpPr>
        <p:spPr>
          <a:xfrm>
            <a:off x="1788207" y="5370092"/>
            <a:ext cx="5535706" cy="1231106"/>
          </a:xfrm>
          <a:prstGeom prst="rect">
            <a:avLst/>
          </a:prstGeom>
          <a:noFill/>
        </p:spPr>
        <p:txBody>
          <a:bodyPr wrap="square" rtlCol="0">
            <a:spAutoFit/>
          </a:bodyPr>
          <a:lstStyle/>
          <a:p>
            <a:pPr algn="ctr"/>
            <a:r>
              <a:rPr lang="en-US" sz="2000" b="1" dirty="0">
                <a:latin typeface="Avenir Roman" charset="0"/>
                <a:ea typeface="Avenir Roman" charset="0"/>
                <a:cs typeface="Avenir Roman" charset="0"/>
              </a:rPr>
              <a:t>Brad Story</a:t>
            </a:r>
          </a:p>
          <a:p>
            <a:pPr algn="ctr"/>
            <a:r>
              <a:rPr lang="en-US" dirty="0">
                <a:latin typeface="Avenir Roman" charset="0"/>
                <a:ea typeface="Avenir Roman" charset="0"/>
                <a:cs typeface="Avenir Roman" charset="0"/>
              </a:rPr>
              <a:t>Speech Acoustics Laboratory</a:t>
            </a:r>
          </a:p>
          <a:p>
            <a:pPr algn="ctr"/>
            <a:r>
              <a:rPr lang="en-US" dirty="0">
                <a:latin typeface="Avenir Roman" charset="0"/>
                <a:ea typeface="Avenir Roman" charset="0"/>
                <a:cs typeface="Avenir Roman" charset="0"/>
              </a:rPr>
              <a:t>Speech, Language, and Hearing Sciences</a:t>
            </a:r>
          </a:p>
          <a:p>
            <a:pPr algn="ctr"/>
            <a:r>
              <a:rPr lang="en-US" dirty="0">
                <a:latin typeface="Avenir Roman" charset="0"/>
                <a:ea typeface="Avenir Roman" charset="0"/>
                <a:cs typeface="Avenir Roman" charset="0"/>
              </a:rPr>
              <a:t>University of Arizona</a:t>
            </a:r>
          </a:p>
        </p:txBody>
      </p:sp>
      <p:sp>
        <p:nvSpPr>
          <p:cNvPr id="7" name="TextBox 6"/>
          <p:cNvSpPr txBox="1"/>
          <p:nvPr/>
        </p:nvSpPr>
        <p:spPr>
          <a:xfrm>
            <a:off x="2356574" y="4304810"/>
            <a:ext cx="4398972" cy="707886"/>
          </a:xfrm>
          <a:prstGeom prst="rect">
            <a:avLst/>
          </a:prstGeom>
          <a:noFill/>
        </p:spPr>
        <p:txBody>
          <a:bodyPr wrap="square" rtlCol="0">
            <a:spAutoFit/>
          </a:bodyPr>
          <a:lstStyle/>
          <a:p>
            <a:pPr algn="ctr"/>
            <a:r>
              <a:rPr lang="en-US" sz="2000" i="1" dirty="0">
                <a:latin typeface="Avenir Roman" charset="0"/>
                <a:ea typeface="Avenir Roman" charset="0"/>
                <a:cs typeface="Avenir Roman" charset="0"/>
              </a:rPr>
              <a:t>Acoustical Society of America</a:t>
            </a:r>
          </a:p>
          <a:p>
            <a:pPr algn="ctr"/>
            <a:r>
              <a:rPr lang="en-US" sz="2000" i="1" dirty="0">
                <a:latin typeface="Avenir Roman" charset="0"/>
                <a:ea typeface="Avenir Roman" charset="0"/>
                <a:cs typeface="Avenir Roman" charset="0"/>
              </a:rPr>
              <a:t>12.06.17</a:t>
            </a:r>
          </a:p>
        </p:txBody>
      </p:sp>
      <p:pic>
        <p:nvPicPr>
          <p:cNvPr id="2" name="Picture 1"/>
          <p:cNvPicPr>
            <a:picLocks noChangeAspect="1"/>
          </p:cNvPicPr>
          <p:nvPr/>
        </p:nvPicPr>
        <p:blipFill>
          <a:blip r:embed="rId2"/>
          <a:stretch>
            <a:fillRect/>
          </a:stretch>
        </p:blipFill>
        <p:spPr>
          <a:xfrm>
            <a:off x="2358911" y="1083226"/>
            <a:ext cx="4396635" cy="3116726"/>
          </a:xfrm>
          <a:prstGeom prst="rect">
            <a:avLst/>
          </a:prstGeom>
        </p:spPr>
      </p:pic>
    </p:spTree>
    <p:extLst>
      <p:ext uri="{BB962C8B-B14F-4D97-AF65-F5344CB8AC3E}">
        <p14:creationId xmlns:p14="http://schemas.microsoft.com/office/powerpoint/2010/main" val="170976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ip_tip_pit_rip.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35100" y="909638"/>
            <a:ext cx="5918200"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trip_tip_pit_rip_nat.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0800" y="3919538"/>
            <a:ext cx="6659563" cy="277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1560513" y="3465513"/>
            <a:ext cx="701386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Avenir Roman" charset="0"/>
                <a:ea typeface="Avenir Roman" charset="0"/>
                <a:cs typeface="Avenir Roman" charset="0"/>
              </a:rPr>
              <a:t>trip                     tip                   pit      	        rip</a:t>
            </a:r>
          </a:p>
        </p:txBody>
      </p:sp>
      <p:sp>
        <p:nvSpPr>
          <p:cNvPr id="7" name="TextBox 6">
            <a:extLst>
              <a:ext uri="{FF2B5EF4-FFF2-40B4-BE49-F238E27FC236}">
                <a16:creationId xmlns:a16="http://schemas.microsoft.com/office/drawing/2014/main" id="{D0B44970-79F4-7A4C-A24A-B119E4EDD786}"/>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pic>
        <p:nvPicPr>
          <p:cNvPr id="8" name="trip_tip_pit_rip.wav">
            <a:hlinkClick r:id="" action="ppaction://media"/>
            <a:extLst>
              <a:ext uri="{FF2B5EF4-FFF2-40B4-BE49-F238E27FC236}">
                <a16:creationId xmlns:a16="http://schemas.microsoft.com/office/drawing/2014/main" id="{40CB6434-3BD2-FF42-9F02-5D7B9D03423A}"/>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chemeClr val="tx2">
                <a:tint val="45000"/>
                <a:satMod val="400000"/>
              </a:schemeClr>
            </a:duotone>
          </a:blip>
          <a:stretch>
            <a:fillRect/>
          </a:stretch>
        </p:blipFill>
        <p:spPr>
          <a:xfrm>
            <a:off x="442685" y="1961242"/>
            <a:ext cx="406400" cy="406400"/>
          </a:xfrm>
          <a:prstGeom prst="rect">
            <a:avLst/>
          </a:prstGeom>
        </p:spPr>
      </p:pic>
      <p:pic>
        <p:nvPicPr>
          <p:cNvPr id="9" name="trip_tip_pit_rip_nat.wav">
            <a:hlinkClick r:id="" action="ppaction://media"/>
            <a:extLst>
              <a:ext uri="{FF2B5EF4-FFF2-40B4-BE49-F238E27FC236}">
                <a16:creationId xmlns:a16="http://schemas.microsoft.com/office/drawing/2014/main" id="{FED51A58-8585-574C-8C7C-EFA20D7DF956}"/>
              </a:ext>
            </a:extLst>
          </p:cNvPr>
          <p:cNvPicPr>
            <a:picLocks noChangeAspect="1"/>
          </p:cNvPicPr>
          <p:nvPr>
            <a:audioFile r:link="rId4"/>
            <p:extLst>
              <p:ext uri="{DAA4B4D4-6D71-4841-9C94-3DE7FCFB9230}">
                <p14:media xmlns:p14="http://schemas.microsoft.com/office/powerpoint/2010/main" r:embed="rId3"/>
              </p:ext>
            </p:extLst>
          </p:nvPr>
        </p:nvPicPr>
        <p:blipFill>
          <a:blip r:embed="rId8">
            <a:duotone>
              <a:prstClr val="black"/>
              <a:schemeClr val="tx2">
                <a:tint val="45000"/>
                <a:satMod val="400000"/>
              </a:schemeClr>
            </a:duotone>
          </a:blip>
          <a:stretch>
            <a:fillRect/>
          </a:stretch>
        </p:blipFill>
        <p:spPr>
          <a:xfrm>
            <a:off x="442686" y="5080000"/>
            <a:ext cx="406400" cy="406400"/>
          </a:xfrm>
          <a:prstGeom prst="rect">
            <a:avLst/>
          </a:prstGeom>
        </p:spPr>
      </p:pic>
    </p:spTree>
    <p:extLst>
      <p:ext uri="{BB962C8B-B14F-4D97-AF65-F5344CB8AC3E}">
        <p14:creationId xmlns:p14="http://schemas.microsoft.com/office/powerpoint/2010/main" val="207172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603316" y="2244705"/>
            <a:ext cx="583085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AutoNum type="arabicPeriod"/>
            </a:pPr>
            <a:r>
              <a:rPr lang="en-US" dirty="0">
                <a:latin typeface="Avenir Roman" charset="0"/>
                <a:ea typeface="Avenir Roman" charset="0"/>
                <a:cs typeface="Avenir Roman" charset="0"/>
              </a:rPr>
              <a:t>Preservation of temporal order</a:t>
            </a:r>
          </a:p>
          <a:p>
            <a:pPr marL="457200" indent="-457200" eaLnBrk="1" hangingPunct="1">
              <a:buAutoNum type="arabicPeriod"/>
            </a:pPr>
            <a:r>
              <a:rPr lang="en-US" dirty="0" err="1">
                <a:latin typeface="Avenir Roman" charset="0"/>
                <a:ea typeface="Avenir Roman" charset="0"/>
                <a:cs typeface="Avenir Roman" charset="0"/>
              </a:rPr>
              <a:t>Coarticulation</a:t>
            </a:r>
            <a:endParaRPr lang="en-US" dirty="0">
              <a:latin typeface="Avenir Roman" charset="0"/>
              <a:ea typeface="Avenir Roman" charset="0"/>
              <a:cs typeface="Avenir Roman" charset="0"/>
            </a:endParaRPr>
          </a:p>
        </p:txBody>
      </p:sp>
      <p:sp>
        <p:nvSpPr>
          <p:cNvPr id="14" name="Text Box 8"/>
          <p:cNvSpPr txBox="1">
            <a:spLocks noChangeArrowheads="1"/>
          </p:cNvSpPr>
          <p:nvPr/>
        </p:nvSpPr>
        <p:spPr bwMode="auto">
          <a:xfrm>
            <a:off x="652463" y="497676"/>
            <a:ext cx="801846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a:latin typeface="Avenir Roman" charset="0"/>
                <a:ea typeface="Avenir Roman" charset="0"/>
                <a:cs typeface="Avenir Roman" charset="0"/>
              </a:rPr>
              <a:t>What is different about an acoustic alphabet relative to natural speech?</a:t>
            </a:r>
          </a:p>
        </p:txBody>
      </p:sp>
      <p:sp>
        <p:nvSpPr>
          <p:cNvPr id="2" name="TextBox 1"/>
          <p:cNvSpPr txBox="1"/>
          <p:nvPr/>
        </p:nvSpPr>
        <p:spPr>
          <a:xfrm>
            <a:off x="857301" y="4006243"/>
            <a:ext cx="7608785" cy="646331"/>
          </a:xfrm>
          <a:prstGeom prst="rect">
            <a:avLst/>
          </a:prstGeom>
          <a:noFill/>
        </p:spPr>
        <p:txBody>
          <a:bodyPr wrap="square" rtlCol="0">
            <a:spAutoFit/>
          </a:bodyPr>
          <a:lstStyle/>
          <a:p>
            <a:r>
              <a:rPr lang="en-US" sz="2800" dirty="0">
                <a:latin typeface="Avenir Roman" charset="0"/>
                <a:ea typeface="Avenir Roman" charset="0"/>
                <a:cs typeface="Avenir Roman" charset="0"/>
              </a:rPr>
              <a:t>Maybe speech is rather a </a:t>
            </a:r>
            <a:r>
              <a:rPr lang="en-US" sz="3600" b="1" dirty="0">
                <a:solidFill>
                  <a:srgbClr val="0432FF"/>
                </a:solidFill>
                <a:latin typeface="Avenir Roman" charset="0"/>
                <a:ea typeface="Avenir Roman" charset="0"/>
                <a:cs typeface="Avenir Roman" charset="0"/>
              </a:rPr>
              <a:t>code</a:t>
            </a:r>
            <a:r>
              <a:rPr lang="en-US" sz="2800" dirty="0">
                <a:latin typeface="Avenir Roman" charset="0"/>
                <a:ea typeface="Avenir Roman" charset="0"/>
                <a:cs typeface="Avenir Roman" charset="0"/>
              </a:rPr>
              <a:t> than a </a:t>
            </a:r>
            <a:r>
              <a:rPr lang="en-US" sz="2800" dirty="0">
                <a:solidFill>
                  <a:srgbClr val="FF0000"/>
                </a:solidFill>
                <a:latin typeface="Avenir Roman" charset="0"/>
                <a:ea typeface="Avenir Roman" charset="0"/>
                <a:cs typeface="Avenir Roman" charset="0"/>
              </a:rPr>
              <a:t>cipher</a:t>
            </a:r>
          </a:p>
        </p:txBody>
      </p:sp>
      <p:sp>
        <p:nvSpPr>
          <p:cNvPr id="7" name="TextBox 6"/>
          <p:cNvSpPr txBox="1"/>
          <p:nvPr/>
        </p:nvSpPr>
        <p:spPr>
          <a:xfrm>
            <a:off x="1908451" y="4785333"/>
            <a:ext cx="5220588" cy="830997"/>
          </a:xfrm>
          <a:prstGeom prst="rect">
            <a:avLst/>
          </a:prstGeom>
          <a:noFill/>
        </p:spPr>
        <p:txBody>
          <a:bodyPr wrap="square" rtlCol="0">
            <a:spAutoFit/>
          </a:bodyPr>
          <a:lstStyle/>
          <a:p>
            <a:pPr algn="ctr"/>
            <a:r>
              <a:rPr lang="en-US" sz="2400">
                <a:solidFill>
                  <a:srgbClr val="0432FF"/>
                </a:solidFill>
                <a:latin typeface="Avenir Roman" charset="0"/>
                <a:ea typeface="Avenir Roman" charset="0"/>
                <a:cs typeface="Avenir Roman" charset="0"/>
              </a:rPr>
              <a:t>a set of operations or rules that encode a message.</a:t>
            </a:r>
            <a:endParaRPr lang="en-US" sz="3200" b="1">
              <a:solidFill>
                <a:srgbClr val="0432FF"/>
              </a:solidFill>
              <a:latin typeface="Avenir Roman" charset="0"/>
              <a:ea typeface="Avenir Roman" charset="0"/>
              <a:cs typeface="Avenir Roman" charset="0"/>
            </a:endParaRPr>
          </a:p>
        </p:txBody>
      </p:sp>
      <p:sp>
        <p:nvSpPr>
          <p:cNvPr id="6" name="TextBox 5">
            <a:extLst>
              <a:ext uri="{FF2B5EF4-FFF2-40B4-BE49-F238E27FC236}">
                <a16:creationId xmlns:a16="http://schemas.microsoft.com/office/drawing/2014/main" id="{A35D6056-C170-E345-833C-B8CDA40774CC}"/>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16331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744084" y="311913"/>
            <a:ext cx="8001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Lucida Sans Typewriter" charset="0"/>
                <a:ea typeface="Lucida Sans Typewriter" charset="0"/>
                <a:cs typeface="Lucida Sans Typewriter" charset="0"/>
              </a:rPr>
              <a:t>A mysterious signal with a message</a:t>
            </a:r>
          </a:p>
        </p:txBody>
      </p:sp>
      <p:grpSp>
        <p:nvGrpSpPr>
          <p:cNvPr id="4" name="Group 3"/>
          <p:cNvGrpSpPr/>
          <p:nvPr/>
        </p:nvGrpSpPr>
        <p:grpSpPr>
          <a:xfrm>
            <a:off x="471488" y="4093373"/>
            <a:ext cx="2384425" cy="923925"/>
            <a:chOff x="471488" y="4360073"/>
            <a:chExt cx="2384425" cy="923925"/>
          </a:xfrm>
        </p:grpSpPr>
        <p:sp>
          <p:nvSpPr>
            <p:cNvPr id="6" name="Horizontal Scroll 5"/>
            <p:cNvSpPr/>
            <p:nvPr/>
          </p:nvSpPr>
          <p:spPr bwMode="auto">
            <a:xfrm>
              <a:off x="471488" y="4360073"/>
              <a:ext cx="2384425" cy="923925"/>
            </a:xfrm>
            <a:prstGeom prst="horizontalScrol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Avenir Roman" charset="0"/>
                <a:ea typeface="Avenir Roman" charset="0"/>
                <a:cs typeface="Avenir Roman" charset="0"/>
              </a:endParaRPr>
            </a:p>
          </p:txBody>
        </p:sp>
        <p:sp>
          <p:nvSpPr>
            <p:cNvPr id="18439" name="TextBox 4"/>
            <p:cNvSpPr txBox="1">
              <a:spLocks noChangeArrowheads="1"/>
            </p:cNvSpPr>
            <p:nvPr/>
          </p:nvSpPr>
          <p:spPr bwMode="auto">
            <a:xfrm>
              <a:off x="809009" y="4684446"/>
              <a:ext cx="174369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Avenir Roman" charset="0"/>
                  <a:ea typeface="Avenir Roman" charset="0"/>
                  <a:cs typeface="Avenir Roman" charset="0"/>
                </a:rPr>
                <a:t>Our Assignment:</a:t>
              </a:r>
            </a:p>
          </p:txBody>
        </p:sp>
      </p:grpSp>
      <p:sp>
        <p:nvSpPr>
          <p:cNvPr id="7" name="TextBox 6"/>
          <p:cNvSpPr txBox="1">
            <a:spLocks noChangeArrowheads="1"/>
          </p:cNvSpPr>
          <p:nvPr/>
        </p:nvSpPr>
        <p:spPr bwMode="auto">
          <a:xfrm>
            <a:off x="3068638" y="4396319"/>
            <a:ext cx="53879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venir Roman" charset="0"/>
                <a:ea typeface="Avenir Roman" charset="0"/>
                <a:cs typeface="Avenir Roman" charset="0"/>
              </a:rPr>
              <a:t>Analyze the signal to decode the message</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965" t="19546" r="7425" b="20398"/>
          <a:stretch/>
        </p:blipFill>
        <p:spPr>
          <a:xfrm>
            <a:off x="1514663" y="859540"/>
            <a:ext cx="6231243" cy="3203429"/>
          </a:xfrm>
          <a:prstGeom prst="rect">
            <a:avLst/>
          </a:prstGeom>
        </p:spPr>
      </p:pic>
      <p:pic>
        <p:nvPicPr>
          <p:cNvPr id="9" name="Picture 8"/>
          <p:cNvPicPr>
            <a:picLocks noChangeAspect="1"/>
          </p:cNvPicPr>
          <p:nvPr/>
        </p:nvPicPr>
        <p:blipFill>
          <a:blip r:embed="rId5"/>
          <a:stretch>
            <a:fillRect/>
          </a:stretch>
        </p:blipFill>
        <p:spPr>
          <a:xfrm>
            <a:off x="4415007" y="5017298"/>
            <a:ext cx="2695236" cy="1518133"/>
          </a:xfrm>
          <a:prstGeom prst="rect">
            <a:avLst/>
          </a:prstGeom>
        </p:spPr>
      </p:pic>
      <p:sp>
        <p:nvSpPr>
          <p:cNvPr id="5" name="TextBox 4"/>
          <p:cNvSpPr txBox="1"/>
          <p:nvPr/>
        </p:nvSpPr>
        <p:spPr>
          <a:xfrm>
            <a:off x="371068" y="5905500"/>
            <a:ext cx="3236912" cy="954107"/>
          </a:xfrm>
          <a:prstGeom prst="rect">
            <a:avLst/>
          </a:prstGeom>
          <a:noFill/>
          <a:ln>
            <a:solidFill>
              <a:schemeClr val="tx1"/>
            </a:solidFill>
          </a:ln>
        </p:spPr>
        <p:txBody>
          <a:bodyPr wrap="square" rtlCol="0">
            <a:spAutoFit/>
          </a:bodyPr>
          <a:lstStyle/>
          <a:p>
            <a:r>
              <a:rPr lang="en-US" sz="1400" b="1" i="1" dirty="0">
                <a:latin typeface="Avenir Roman" charset="0"/>
                <a:ea typeface="Avenir Roman" charset="0"/>
                <a:cs typeface="Avenir Roman" charset="0"/>
              </a:rPr>
              <a:t>Note:</a:t>
            </a:r>
            <a:r>
              <a:rPr lang="en-US" sz="1400" i="1" dirty="0">
                <a:latin typeface="Avenir Roman" charset="0"/>
                <a:ea typeface="Avenir Roman" charset="0"/>
                <a:cs typeface="Avenir Roman" charset="0"/>
              </a:rPr>
              <a:t> By this point in the course, students have encountered spectrograms, filters, and some basic acoustic analysis</a:t>
            </a:r>
          </a:p>
        </p:txBody>
      </p:sp>
      <p:sp>
        <p:nvSpPr>
          <p:cNvPr id="11" name="TextBox 10">
            <a:extLst>
              <a:ext uri="{FF2B5EF4-FFF2-40B4-BE49-F238E27FC236}">
                <a16:creationId xmlns:a16="http://schemas.microsoft.com/office/drawing/2014/main" id="{098E6754-A287-FC41-9862-1A71179088F2}"/>
              </a:ext>
            </a:extLst>
          </p:cNvPr>
          <p:cNvSpPr txBox="1"/>
          <p:nvPr/>
        </p:nvSpPr>
        <p:spPr>
          <a:xfrm>
            <a:off x="4784943" y="6550223"/>
            <a:ext cx="4359057"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pic>
        <p:nvPicPr>
          <p:cNvPr id="8" name="Hello_Dec2017.wav">
            <a:hlinkClick r:id="" action="ppaction://media"/>
            <a:extLst>
              <a:ext uri="{FF2B5EF4-FFF2-40B4-BE49-F238E27FC236}">
                <a16:creationId xmlns:a16="http://schemas.microsoft.com/office/drawing/2014/main" id="{F58E8B7A-63A3-B044-BE20-54314729F60F}"/>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tx2">
                <a:tint val="45000"/>
                <a:satMod val="400000"/>
              </a:schemeClr>
            </a:duotone>
          </a:blip>
          <a:stretch>
            <a:fillRect/>
          </a:stretch>
        </p:blipFill>
        <p:spPr>
          <a:xfrm>
            <a:off x="883557" y="2140857"/>
            <a:ext cx="406400" cy="406400"/>
          </a:xfrm>
          <a:prstGeom prst="rect">
            <a:avLst/>
          </a:prstGeom>
        </p:spPr>
      </p:pic>
    </p:spTree>
    <p:extLst>
      <p:ext uri="{BB962C8B-B14F-4D97-AF65-F5344CB8AC3E}">
        <p14:creationId xmlns:p14="http://schemas.microsoft.com/office/powerpoint/2010/main" val="12124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7"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2535238" y="116543"/>
            <a:ext cx="43862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latin typeface="Avenir Roman" charset="0"/>
                <a:ea typeface="Avenir Roman" charset="0"/>
                <a:cs typeface="Avenir Roman" charset="0"/>
              </a:rPr>
              <a:t>Where to start?</a:t>
            </a:r>
          </a:p>
        </p:txBody>
      </p:sp>
      <p:sp>
        <p:nvSpPr>
          <p:cNvPr id="7" name="TextBox 6"/>
          <p:cNvSpPr txBox="1">
            <a:spLocks noChangeArrowheads="1"/>
          </p:cNvSpPr>
          <p:nvPr/>
        </p:nvSpPr>
        <p:spPr bwMode="auto">
          <a:xfrm>
            <a:off x="3523735" y="5899944"/>
            <a:ext cx="523926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venir Roman" charset="0"/>
                <a:ea typeface="Avenir Roman" charset="0"/>
                <a:cs typeface="Avenir Roman" charset="0"/>
              </a:rPr>
              <a:t>Not much success until we stumble onto a set of </a:t>
            </a:r>
            <a:r>
              <a:rPr lang="en-US" sz="1800" b="1" dirty="0">
                <a:solidFill>
                  <a:srgbClr val="0000FF"/>
                </a:solidFill>
                <a:latin typeface="Avenir Roman" charset="0"/>
                <a:ea typeface="Avenir Roman" charset="0"/>
                <a:cs typeface="Avenir Roman" charset="0"/>
              </a:rPr>
              <a:t>“rules” </a:t>
            </a:r>
            <a:r>
              <a:rPr lang="en-US" sz="1800" dirty="0">
                <a:latin typeface="Avenir Roman" charset="0"/>
                <a:ea typeface="Avenir Roman" charset="0"/>
                <a:cs typeface="Avenir Roman" charset="0"/>
              </a:rPr>
              <a:t>for analyzing </a:t>
            </a:r>
            <a:r>
              <a:rPr lang="en-US" sz="1800">
                <a:latin typeface="Avenir Roman" charset="0"/>
                <a:ea typeface="Avenir Roman" charset="0"/>
                <a:cs typeface="Avenir Roman" charset="0"/>
              </a:rPr>
              <a:t>and decoding </a:t>
            </a:r>
            <a:r>
              <a:rPr lang="en-US" sz="1800" dirty="0">
                <a:latin typeface="Avenir Roman" charset="0"/>
                <a:ea typeface="Avenir Roman" charset="0"/>
                <a:cs typeface="Avenir Roman" charset="0"/>
              </a:rPr>
              <a:t>the signal.</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050" t="10690" r="8363" b="14267"/>
          <a:stretch/>
        </p:blipFill>
        <p:spPr>
          <a:xfrm>
            <a:off x="2289026" y="1318385"/>
            <a:ext cx="6656902" cy="4326659"/>
          </a:xfrm>
          <a:prstGeom prst="rect">
            <a:avLst/>
          </a:prstGeom>
        </p:spPr>
      </p:pic>
      <p:sp>
        <p:nvSpPr>
          <p:cNvPr id="19459" name="TextBox 3"/>
          <p:cNvSpPr txBox="1">
            <a:spLocks noChangeArrowheads="1"/>
          </p:cNvSpPr>
          <p:nvPr/>
        </p:nvSpPr>
        <p:spPr bwMode="auto">
          <a:xfrm>
            <a:off x="214046" y="2439338"/>
            <a:ext cx="2259002"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Avenir Roman" charset="0"/>
                <a:ea typeface="Avenir Roman" charset="0"/>
                <a:cs typeface="Avenir Roman" charset="0"/>
              </a:rPr>
              <a:t>Spectrogram:</a:t>
            </a:r>
            <a:r>
              <a:rPr lang="en-US" sz="2000" dirty="0">
                <a:latin typeface="Avenir Roman" charset="0"/>
                <a:ea typeface="Avenir Roman" charset="0"/>
                <a:cs typeface="Avenir Roman" charset="0"/>
              </a:rPr>
              <a:t> </a:t>
            </a:r>
          </a:p>
          <a:p>
            <a:pPr eaLnBrk="1" hangingPunct="1"/>
            <a:endParaRPr lang="en-US" sz="2000" dirty="0">
              <a:latin typeface="Avenir Roman" charset="0"/>
              <a:ea typeface="Avenir Roman" charset="0"/>
              <a:cs typeface="Avenir Roman" charset="0"/>
            </a:endParaRPr>
          </a:p>
          <a:p>
            <a:pPr marL="285750" indent="-285750" eaLnBrk="1" hangingPunct="1">
              <a:buFont typeface="Arial" charset="0"/>
              <a:buChar char="•"/>
            </a:pPr>
            <a:r>
              <a:rPr lang="en-US" sz="1600" i="1" dirty="0">
                <a:latin typeface="Avenir Roman" charset="0"/>
                <a:ea typeface="Avenir Roman" charset="0"/>
                <a:cs typeface="Avenir Roman" charset="0"/>
              </a:rPr>
              <a:t>Noise</a:t>
            </a:r>
          </a:p>
          <a:p>
            <a:pPr marL="285750" indent="-285750" eaLnBrk="1" hangingPunct="1">
              <a:buFont typeface="Arial" charset="0"/>
              <a:buChar char="•"/>
            </a:pPr>
            <a:r>
              <a:rPr lang="en-US" sz="1600" i="1" dirty="0">
                <a:latin typeface="Avenir Roman" charset="0"/>
                <a:ea typeface="Avenir Roman" charset="0"/>
                <a:cs typeface="Avenir Roman" charset="0"/>
              </a:rPr>
              <a:t>Rising tones, </a:t>
            </a:r>
          </a:p>
          <a:p>
            <a:pPr marL="285750" indent="-285750" eaLnBrk="1" hangingPunct="1">
              <a:buFont typeface="Arial" charset="0"/>
              <a:buChar char="•"/>
            </a:pPr>
            <a:r>
              <a:rPr lang="en-US" sz="1600" i="1" dirty="0">
                <a:latin typeface="Avenir Roman" charset="0"/>
                <a:ea typeface="Avenir Roman" charset="0"/>
                <a:cs typeface="Avenir Roman" charset="0"/>
              </a:rPr>
              <a:t>Falling tones, </a:t>
            </a:r>
          </a:p>
          <a:p>
            <a:pPr marL="285750" indent="-285750" eaLnBrk="1" hangingPunct="1">
              <a:buFont typeface="Arial" charset="0"/>
              <a:buChar char="•"/>
            </a:pPr>
            <a:r>
              <a:rPr lang="en-US" sz="1600" i="1" dirty="0">
                <a:latin typeface="Avenir Roman" charset="0"/>
                <a:ea typeface="Avenir Roman" charset="0"/>
                <a:cs typeface="Avenir Roman" charset="0"/>
              </a:rPr>
              <a:t>Sustained tones,</a:t>
            </a:r>
          </a:p>
          <a:p>
            <a:pPr marL="285750" indent="-285750" eaLnBrk="1" hangingPunct="1">
              <a:buFont typeface="Arial" charset="0"/>
              <a:buChar char="•"/>
            </a:pPr>
            <a:r>
              <a:rPr lang="en-US" sz="1600" i="1" dirty="0">
                <a:latin typeface="Avenir Roman" charset="0"/>
                <a:ea typeface="Avenir Roman" charset="0"/>
                <a:cs typeface="Avenir Roman" charset="0"/>
              </a:rPr>
              <a:t>Discontinuities,</a:t>
            </a:r>
          </a:p>
          <a:p>
            <a:pPr marL="285750" indent="-285750" eaLnBrk="1" hangingPunct="1">
              <a:buFont typeface="Arial" charset="0"/>
              <a:buChar char="•"/>
            </a:pPr>
            <a:r>
              <a:rPr lang="en-US" sz="1600" i="1" dirty="0">
                <a:latin typeface="Avenir Roman" charset="0"/>
                <a:ea typeface="Avenir Roman" charset="0"/>
                <a:cs typeface="Avenir Roman" charset="0"/>
              </a:rPr>
              <a:t>Sweeping tone clusters  </a:t>
            </a:r>
          </a:p>
          <a:p>
            <a:pPr eaLnBrk="1" hangingPunct="1"/>
            <a:endParaRPr lang="en-US" sz="1600" i="1" dirty="0">
              <a:latin typeface="Avenir Roman" charset="0"/>
              <a:ea typeface="Avenir Roman" charset="0"/>
              <a:cs typeface="Avenir Roman" charset="0"/>
            </a:endParaRPr>
          </a:p>
        </p:txBody>
      </p:sp>
      <p:sp>
        <p:nvSpPr>
          <p:cNvPr id="8" name="TextBox 7">
            <a:extLst>
              <a:ext uri="{FF2B5EF4-FFF2-40B4-BE49-F238E27FC236}">
                <a16:creationId xmlns:a16="http://schemas.microsoft.com/office/drawing/2014/main" id="{7365B246-EF27-924F-911C-32AF598A881D}"/>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pic>
        <p:nvPicPr>
          <p:cNvPr id="10" name="Hello_Dec2017.wav">
            <a:hlinkClick r:id="" action="ppaction://media"/>
            <a:extLst>
              <a:ext uri="{FF2B5EF4-FFF2-40B4-BE49-F238E27FC236}">
                <a16:creationId xmlns:a16="http://schemas.microsoft.com/office/drawing/2014/main" id="{EF7C4442-3081-AD4D-88C6-6F4CD270E987}"/>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tx2">
                <a:tint val="45000"/>
                <a:satMod val="400000"/>
              </a:schemeClr>
            </a:duotone>
          </a:blip>
          <a:stretch>
            <a:fillRect/>
          </a:stretch>
        </p:blipFill>
        <p:spPr>
          <a:xfrm>
            <a:off x="1895928" y="1618343"/>
            <a:ext cx="406400" cy="406400"/>
          </a:xfrm>
          <a:prstGeom prst="rect">
            <a:avLst/>
          </a:prstGeom>
        </p:spPr>
      </p:pic>
    </p:spTree>
    <p:extLst>
      <p:ext uri="{BB962C8B-B14F-4D97-AF65-F5344CB8AC3E}">
        <p14:creationId xmlns:p14="http://schemas.microsoft.com/office/powerpoint/2010/main" val="207549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59"/>
                                        </p:tgtEl>
                                        <p:attrNameLst>
                                          <p:attrName>style.visibility</p:attrName>
                                        </p:attrNameLst>
                                      </p:cBhvr>
                                      <p:to>
                                        <p:strVal val="visible"/>
                                      </p:to>
                                    </p:set>
                                    <p:animEffect transition="in" filter="fade">
                                      <p:cBhvr>
                                        <p:cTn id="10" dur="500"/>
                                        <p:tgtEl>
                                          <p:spTgt spid="194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194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53077" y="1257300"/>
            <a:ext cx="25908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Avenir Roman" charset="0"/>
                <a:ea typeface="Avenir Roman" charset="0"/>
                <a:cs typeface="Avenir Roman" charset="0"/>
              </a:rPr>
              <a:t>Rule 1:</a:t>
            </a:r>
            <a:r>
              <a:rPr lang="en-US" sz="1600" dirty="0">
                <a:latin typeface="Avenir Roman" charset="0"/>
                <a:ea typeface="Avenir Roman" charset="0"/>
                <a:cs typeface="Avenir Roman" charset="0"/>
              </a:rPr>
              <a:t> Low pass filter signal to remove high frequency components.</a:t>
            </a:r>
          </a:p>
        </p:txBody>
      </p:sp>
      <p:sp>
        <p:nvSpPr>
          <p:cNvPr id="5" name="TextBox 4"/>
          <p:cNvSpPr txBox="1">
            <a:spLocks noChangeArrowheads="1"/>
          </p:cNvSpPr>
          <p:nvPr/>
        </p:nvSpPr>
        <p:spPr bwMode="auto">
          <a:xfrm>
            <a:off x="240965" y="3384948"/>
            <a:ext cx="259080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Avenir Roman" charset="0"/>
                <a:ea typeface="Avenir Roman" charset="0"/>
                <a:cs typeface="Avenir Roman" charset="0"/>
              </a:rPr>
              <a:t>Rule 2:</a:t>
            </a:r>
            <a:r>
              <a:rPr lang="en-US" sz="1600" dirty="0">
                <a:latin typeface="Avenir Roman" charset="0"/>
                <a:ea typeface="Avenir Roman" charset="0"/>
                <a:cs typeface="Avenir Roman" charset="0"/>
              </a:rPr>
              <a:t> Determine the mean amplitude in consecutive 100 </a:t>
            </a:r>
            <a:r>
              <a:rPr lang="en-US" sz="1600" dirty="0" err="1">
                <a:latin typeface="Avenir Roman" charset="0"/>
                <a:ea typeface="Avenir Roman" charset="0"/>
                <a:cs typeface="Avenir Roman" charset="0"/>
              </a:rPr>
              <a:t>ms</a:t>
            </a:r>
            <a:r>
              <a:rPr lang="en-US" sz="1600" dirty="0">
                <a:latin typeface="Avenir Roman" charset="0"/>
                <a:ea typeface="Avenir Roman" charset="0"/>
                <a:cs typeface="Avenir Roman" charset="0"/>
              </a:rPr>
              <a:t> sections. </a:t>
            </a:r>
          </a:p>
          <a:p>
            <a:pPr eaLnBrk="1" hangingPunct="1"/>
            <a:endParaRPr lang="en-US" sz="1600" dirty="0">
              <a:latin typeface="Avenir Roman" charset="0"/>
              <a:ea typeface="Avenir Roman" charset="0"/>
              <a:cs typeface="Avenir Roman" charset="0"/>
            </a:endParaRPr>
          </a:p>
          <a:p>
            <a:pPr marL="342900" indent="-342900" eaLnBrk="1" hangingPunct="1">
              <a:buFont typeface="+mj-lt"/>
              <a:buAutoNum type="alphaLcPeriod"/>
            </a:pPr>
            <a:r>
              <a:rPr lang="en-US" sz="1600" i="1" dirty="0">
                <a:latin typeface="Avenir Roman" charset="0"/>
                <a:ea typeface="Avenir Roman" charset="0"/>
                <a:cs typeface="Avenir Roman" charset="0"/>
              </a:rPr>
              <a:t>If the mean value of the section is less than zero, assign value of 0</a:t>
            </a:r>
          </a:p>
          <a:p>
            <a:pPr marL="342900" indent="-342900" eaLnBrk="1" hangingPunct="1">
              <a:buFont typeface="+mj-lt"/>
              <a:buAutoNum type="alphaLcPeriod"/>
            </a:pPr>
            <a:endParaRPr lang="en-US" sz="1600" i="1" dirty="0">
              <a:latin typeface="Avenir Roman" charset="0"/>
              <a:ea typeface="Avenir Roman" charset="0"/>
              <a:cs typeface="Avenir Roman" charset="0"/>
            </a:endParaRPr>
          </a:p>
          <a:p>
            <a:pPr marL="342900" indent="-342900" eaLnBrk="1" hangingPunct="1">
              <a:buFont typeface="+mj-lt"/>
              <a:buAutoNum type="alphaLcPeriod"/>
            </a:pPr>
            <a:r>
              <a:rPr lang="en-US" sz="1600" i="1" dirty="0">
                <a:latin typeface="Avenir Roman" charset="0"/>
                <a:ea typeface="Avenir Roman" charset="0"/>
                <a:cs typeface="Avenir Roman" charset="0"/>
              </a:rPr>
              <a:t>If the mean value of section is greater than zero, assign value of 1</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369" t="20568" r="8787" b="19716"/>
          <a:stretch/>
        </p:blipFill>
        <p:spPr>
          <a:xfrm>
            <a:off x="2819653" y="327004"/>
            <a:ext cx="6176742" cy="318526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454" t="20000" r="8703" b="19943"/>
          <a:stretch/>
        </p:blipFill>
        <p:spPr>
          <a:xfrm>
            <a:off x="2843877" y="3488043"/>
            <a:ext cx="6176742" cy="3203427"/>
          </a:xfrm>
          <a:prstGeom prst="rect">
            <a:avLst/>
          </a:prstGeom>
        </p:spPr>
      </p:pic>
      <p:sp>
        <p:nvSpPr>
          <p:cNvPr id="8" name="TextBox 7">
            <a:extLst>
              <a:ext uri="{FF2B5EF4-FFF2-40B4-BE49-F238E27FC236}">
                <a16:creationId xmlns:a16="http://schemas.microsoft.com/office/drawing/2014/main" id="{4B977C9A-CDBA-6842-8A28-51FCF382EB51}"/>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12922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196387" y="1718738"/>
            <a:ext cx="204974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Avenir Roman" charset="0"/>
                <a:ea typeface="Avenir Roman" charset="0"/>
                <a:cs typeface="Avenir Roman" charset="0"/>
              </a:rPr>
              <a:t>Rule 2:</a:t>
            </a:r>
            <a:r>
              <a:rPr lang="en-US" sz="2000" dirty="0">
                <a:latin typeface="Avenir Roman" charset="0"/>
                <a:ea typeface="Avenir Roman" charset="0"/>
                <a:cs typeface="Avenir Roman" charset="0"/>
              </a:rPr>
              <a:t> </a:t>
            </a:r>
            <a:r>
              <a:rPr lang="en-US" sz="1800" dirty="0">
                <a:latin typeface="Avenir Roman" charset="0"/>
                <a:ea typeface="Avenir Roman" charset="0"/>
                <a:cs typeface="Avenir Roman" charset="0"/>
              </a:rPr>
              <a:t>Results</a:t>
            </a:r>
            <a:endParaRPr lang="en-US" sz="1600" dirty="0">
              <a:latin typeface="Avenir Roman" charset="0"/>
              <a:ea typeface="Avenir Roman" charset="0"/>
              <a:cs typeface="Avenir Roman" charset="0"/>
            </a:endParaRPr>
          </a:p>
        </p:txBody>
      </p:sp>
      <p:sp>
        <p:nvSpPr>
          <p:cNvPr id="6" name="TextBox 5"/>
          <p:cNvSpPr txBox="1">
            <a:spLocks noChangeArrowheads="1"/>
          </p:cNvSpPr>
          <p:nvPr/>
        </p:nvSpPr>
        <p:spPr bwMode="auto">
          <a:xfrm>
            <a:off x="196387" y="4421901"/>
            <a:ext cx="2425700"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Avenir Roman" charset="0"/>
                <a:ea typeface="Avenir Roman" charset="0"/>
                <a:cs typeface="Avenir Roman" charset="0"/>
              </a:rPr>
              <a:t>Rule 3:</a:t>
            </a:r>
            <a:r>
              <a:rPr lang="en-US" sz="1600" dirty="0">
                <a:latin typeface="Avenir Roman" charset="0"/>
                <a:ea typeface="Avenir Roman" charset="0"/>
                <a:cs typeface="Avenir Roman" charset="0"/>
              </a:rPr>
              <a:t> Collect 0s and 1s for every eight consecutive 100 </a:t>
            </a:r>
            <a:r>
              <a:rPr lang="en-US" sz="1600" dirty="0" err="1">
                <a:latin typeface="Avenir Roman" charset="0"/>
                <a:ea typeface="Avenir Roman" charset="0"/>
                <a:cs typeface="Avenir Roman" charset="0"/>
              </a:rPr>
              <a:t>ms</a:t>
            </a:r>
            <a:r>
              <a:rPr lang="en-US" sz="1600" dirty="0">
                <a:latin typeface="Avenir Roman" charset="0"/>
                <a:ea typeface="Avenir Roman" charset="0"/>
                <a:cs typeface="Avenir Roman" charset="0"/>
              </a:rPr>
              <a:t> sections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454" t="20568" r="7765" b="20510"/>
          <a:stretch/>
        </p:blipFill>
        <p:spPr>
          <a:xfrm>
            <a:off x="2814354" y="347358"/>
            <a:ext cx="6243353" cy="314287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26" t="20568" r="7850" b="20170"/>
          <a:stretch/>
        </p:blipFill>
        <p:spPr>
          <a:xfrm>
            <a:off x="2850687" y="3511087"/>
            <a:ext cx="6225187" cy="3161038"/>
          </a:xfrm>
          <a:prstGeom prst="rect">
            <a:avLst/>
          </a:prstGeom>
        </p:spPr>
      </p:pic>
      <p:sp>
        <p:nvSpPr>
          <p:cNvPr id="7" name="TextBox 6">
            <a:extLst>
              <a:ext uri="{FF2B5EF4-FFF2-40B4-BE49-F238E27FC236}">
                <a16:creationId xmlns:a16="http://schemas.microsoft.com/office/drawing/2014/main" id="{723D30C1-F7D4-144D-ABE1-FBB3B1306BCD}"/>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178501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4626" t="20568" r="7850" b="20170"/>
          <a:stretch/>
        </p:blipFill>
        <p:spPr>
          <a:xfrm>
            <a:off x="3657599" y="214939"/>
            <a:ext cx="5062506" cy="2570649"/>
          </a:xfrm>
          <a:prstGeom prst="rect">
            <a:avLst/>
          </a:prstGeom>
        </p:spPr>
      </p:pic>
      <p:grpSp>
        <p:nvGrpSpPr>
          <p:cNvPr id="22529" name="Group 8"/>
          <p:cNvGrpSpPr>
            <a:grpSpLocks/>
          </p:cNvGrpSpPr>
          <p:nvPr/>
        </p:nvGrpSpPr>
        <p:grpSpPr bwMode="auto">
          <a:xfrm>
            <a:off x="3962400" y="2743200"/>
            <a:ext cx="4829175" cy="3962400"/>
            <a:chOff x="1800225" y="457200"/>
            <a:chExt cx="5837462" cy="5105400"/>
          </a:xfrm>
        </p:grpSpPr>
        <p:grpSp>
          <p:nvGrpSpPr>
            <p:cNvPr id="22543" name="Group 3"/>
            <p:cNvGrpSpPr>
              <a:grpSpLocks/>
            </p:cNvGrpSpPr>
            <p:nvPr/>
          </p:nvGrpSpPr>
          <p:grpSpPr bwMode="auto">
            <a:xfrm>
              <a:off x="1800225" y="457200"/>
              <a:ext cx="5715000" cy="1866900"/>
              <a:chOff x="1600200" y="914400"/>
              <a:chExt cx="5715000" cy="1866900"/>
            </a:xfrm>
          </p:grpSpPr>
          <p:pic>
            <p:nvPicPr>
              <p:cNvPr id="22545" name="Picture 2"/>
              <p:cNvPicPr>
                <a:picLocks noChangeAspect="1" noChangeArrowheads="1"/>
              </p:cNvPicPr>
              <p:nvPr/>
            </p:nvPicPr>
            <p:blipFill>
              <a:blip r:embed="rId3">
                <a:extLst>
                  <a:ext uri="{28A0092B-C50C-407E-A947-70E740481C1C}">
                    <a14:useLocalDpi xmlns:a14="http://schemas.microsoft.com/office/drawing/2010/main" val="0"/>
                  </a:ext>
                </a:extLst>
              </a:blip>
              <a:srcRect b="68842"/>
              <a:stretch>
                <a:fillRect/>
              </a:stretch>
            </p:blipFill>
            <p:spPr bwMode="auto">
              <a:xfrm>
                <a:off x="1600200" y="1143000"/>
                <a:ext cx="5695950"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6" name="Picture 3"/>
              <p:cNvPicPr>
                <a:picLocks noChangeAspect="1" noChangeArrowheads="1"/>
              </p:cNvPicPr>
              <p:nvPr/>
            </p:nvPicPr>
            <p:blipFill>
              <a:blip r:embed="rId4">
                <a:extLst>
                  <a:ext uri="{28A0092B-C50C-407E-A947-70E740481C1C}">
                    <a14:useLocalDpi xmlns:a14="http://schemas.microsoft.com/office/drawing/2010/main" val="0"/>
                  </a:ext>
                </a:extLst>
              </a:blip>
              <a:srcRect r="19786"/>
              <a:stretch>
                <a:fillRect/>
              </a:stretch>
            </p:blipFill>
            <p:spPr bwMode="auto">
              <a:xfrm>
                <a:off x="1600200" y="914400"/>
                <a:ext cx="5715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2544" name="Picture 2"/>
            <p:cNvPicPr>
              <a:picLocks noChangeAspect="1" noChangeArrowheads="1"/>
            </p:cNvPicPr>
            <p:nvPr/>
          </p:nvPicPr>
          <p:blipFill>
            <a:blip r:embed="rId5">
              <a:extLst>
                <a:ext uri="{28A0092B-C50C-407E-A947-70E740481C1C}">
                  <a14:useLocalDpi xmlns:a14="http://schemas.microsoft.com/office/drawing/2010/main" val="0"/>
                </a:ext>
              </a:extLst>
            </a:blip>
            <a:srcRect b="41711"/>
            <a:stretch>
              <a:fillRect/>
            </a:stretch>
          </p:blipFill>
          <p:spPr bwMode="auto">
            <a:xfrm>
              <a:off x="1817912" y="2514600"/>
              <a:ext cx="58197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5"/>
          <p:cNvSpPr/>
          <p:nvPr/>
        </p:nvSpPr>
        <p:spPr>
          <a:xfrm>
            <a:off x="4013200" y="4027488"/>
            <a:ext cx="4664075" cy="177800"/>
          </a:xfrm>
          <a:prstGeom prst="rect">
            <a:avLst/>
          </a:prstGeom>
          <a:solidFill>
            <a:srgbClr val="00B05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sp>
        <p:nvSpPr>
          <p:cNvPr id="7" name="Rectangle 6"/>
          <p:cNvSpPr/>
          <p:nvPr/>
        </p:nvSpPr>
        <p:spPr>
          <a:xfrm>
            <a:off x="3976688" y="4948238"/>
            <a:ext cx="4665662" cy="177800"/>
          </a:xfrm>
          <a:prstGeom prst="rect">
            <a:avLst/>
          </a:prstGeom>
          <a:solidFill>
            <a:srgbClr val="00B05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sp>
        <p:nvSpPr>
          <p:cNvPr id="8" name="Rectangle 7"/>
          <p:cNvSpPr/>
          <p:nvPr/>
        </p:nvSpPr>
        <p:spPr>
          <a:xfrm>
            <a:off x="3986213" y="6021388"/>
            <a:ext cx="4664075" cy="177800"/>
          </a:xfrm>
          <a:prstGeom prst="rect">
            <a:avLst/>
          </a:prstGeom>
          <a:solidFill>
            <a:srgbClr val="00B05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sp>
        <p:nvSpPr>
          <p:cNvPr id="11" name="Rectangle 10"/>
          <p:cNvSpPr/>
          <p:nvPr/>
        </p:nvSpPr>
        <p:spPr>
          <a:xfrm>
            <a:off x="3986213" y="6527800"/>
            <a:ext cx="4664075" cy="177800"/>
          </a:xfrm>
          <a:prstGeom prst="rect">
            <a:avLst/>
          </a:prstGeom>
          <a:solidFill>
            <a:srgbClr val="00B05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sp>
        <p:nvSpPr>
          <p:cNvPr id="22535" name="TextBox 13"/>
          <p:cNvSpPr txBox="1">
            <a:spLocks noChangeArrowheads="1"/>
          </p:cNvSpPr>
          <p:nvPr/>
        </p:nvSpPr>
        <p:spPr bwMode="auto">
          <a:xfrm>
            <a:off x="330200" y="798492"/>
            <a:ext cx="28194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Avenir Roman" charset="0"/>
                <a:ea typeface="Avenir Roman" charset="0"/>
                <a:cs typeface="Avenir Roman" charset="0"/>
              </a:rPr>
              <a:t>Rule 4:</a:t>
            </a:r>
            <a:r>
              <a:rPr lang="en-US" sz="1600" dirty="0">
                <a:latin typeface="Avenir Roman" charset="0"/>
                <a:ea typeface="Avenir Roman" charset="0"/>
                <a:cs typeface="Avenir Roman" charset="0"/>
              </a:rPr>
              <a:t> </a:t>
            </a:r>
            <a:r>
              <a:rPr lang="en-US" sz="1800" dirty="0">
                <a:latin typeface="Avenir Roman" charset="0"/>
                <a:ea typeface="Avenir Roman" charset="0"/>
                <a:cs typeface="Avenir Roman" charset="0"/>
              </a:rPr>
              <a:t>Match each pattern of 1s and 0s to an entry in a codebook</a:t>
            </a:r>
            <a:endParaRPr lang="en-US" sz="1600" dirty="0">
              <a:latin typeface="Avenir Roman" charset="0"/>
              <a:ea typeface="Avenir Roman" charset="0"/>
              <a:cs typeface="Avenir Roman" charset="0"/>
            </a:endParaRPr>
          </a:p>
        </p:txBody>
      </p:sp>
      <p:cxnSp>
        <p:nvCxnSpPr>
          <p:cNvPr id="16" name="Straight Arrow Connector 15"/>
          <p:cNvCxnSpPr/>
          <p:nvPr/>
        </p:nvCxnSpPr>
        <p:spPr>
          <a:xfrm flipV="1">
            <a:off x="2819400" y="381000"/>
            <a:ext cx="1219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739900" y="1981200"/>
            <a:ext cx="2070100" cy="2057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4495800" y="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Calibri" charset="0"/>
                <a:cs typeface="Calibri" charset="0"/>
              </a:rPr>
              <a:t>H</a:t>
            </a:r>
          </a:p>
        </p:txBody>
      </p:sp>
      <p:sp>
        <p:nvSpPr>
          <p:cNvPr id="21" name="TextBox 20"/>
          <p:cNvSpPr txBox="1">
            <a:spLocks noChangeArrowheads="1"/>
          </p:cNvSpPr>
          <p:nvPr/>
        </p:nvSpPr>
        <p:spPr bwMode="auto">
          <a:xfrm>
            <a:off x="5257800" y="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cs typeface="Calibri" charset="0"/>
              </a:rPr>
              <a:t>e</a:t>
            </a:r>
          </a:p>
        </p:txBody>
      </p:sp>
      <p:sp>
        <p:nvSpPr>
          <p:cNvPr id="22" name="TextBox 21"/>
          <p:cNvSpPr txBox="1">
            <a:spLocks noChangeArrowheads="1"/>
          </p:cNvSpPr>
          <p:nvPr/>
        </p:nvSpPr>
        <p:spPr bwMode="auto">
          <a:xfrm>
            <a:off x="6248400" y="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cs typeface="Calibri" charset="0"/>
              </a:rPr>
              <a:t>l</a:t>
            </a:r>
          </a:p>
        </p:txBody>
      </p:sp>
      <p:sp>
        <p:nvSpPr>
          <p:cNvPr id="23" name="TextBox 22"/>
          <p:cNvSpPr txBox="1">
            <a:spLocks noChangeArrowheads="1"/>
          </p:cNvSpPr>
          <p:nvPr/>
        </p:nvSpPr>
        <p:spPr bwMode="auto">
          <a:xfrm>
            <a:off x="7162800" y="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cs typeface="Calibri" charset="0"/>
              </a:rPr>
              <a:t>l</a:t>
            </a:r>
          </a:p>
        </p:txBody>
      </p:sp>
      <p:sp>
        <p:nvSpPr>
          <p:cNvPr id="24" name="TextBox 23"/>
          <p:cNvSpPr txBox="1">
            <a:spLocks noChangeArrowheads="1"/>
          </p:cNvSpPr>
          <p:nvPr/>
        </p:nvSpPr>
        <p:spPr bwMode="auto">
          <a:xfrm>
            <a:off x="8001000" y="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cs typeface="Calibri" charset="0"/>
              </a:rPr>
              <a:t>o</a:t>
            </a:r>
          </a:p>
        </p:txBody>
      </p:sp>
      <p:sp>
        <p:nvSpPr>
          <p:cNvPr id="26" name="TextBox 25">
            <a:extLst>
              <a:ext uri="{FF2B5EF4-FFF2-40B4-BE49-F238E27FC236}">
                <a16:creationId xmlns:a16="http://schemas.microsoft.com/office/drawing/2014/main" id="{EE3EF9BA-0016-AE4C-B334-7B5CF075601F}"/>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372371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20" grpId="0"/>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4"/>
          <p:cNvSpPr txBox="1">
            <a:spLocks noChangeArrowheads="1"/>
          </p:cNvSpPr>
          <p:nvPr/>
        </p:nvSpPr>
        <p:spPr bwMode="auto">
          <a:xfrm>
            <a:off x="181167" y="479972"/>
            <a:ext cx="2362200"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Avenir Roman" charset="0"/>
                <a:ea typeface="Avenir Roman" charset="0"/>
                <a:cs typeface="Avenir Roman" charset="0"/>
              </a:rPr>
              <a:t>Even though the rising, falling, </a:t>
            </a:r>
            <a:r>
              <a:rPr lang="en-US" sz="2000">
                <a:latin typeface="Avenir Roman" charset="0"/>
                <a:ea typeface="Avenir Roman" charset="0"/>
                <a:cs typeface="Avenir Roman" charset="0"/>
              </a:rPr>
              <a:t>and sweeping tones are prominent features in the signal they are irrelevant with regard to the rules used to decode the message.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540" t="18070" r="8020" b="20511"/>
          <a:stretch/>
        </p:blipFill>
        <p:spPr>
          <a:xfrm>
            <a:off x="2609983" y="581444"/>
            <a:ext cx="5989018" cy="315487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50" t="27492" r="8363" b="14267"/>
          <a:stretch/>
        </p:blipFill>
        <p:spPr>
          <a:xfrm>
            <a:off x="2476751" y="3548598"/>
            <a:ext cx="6158575" cy="3106539"/>
          </a:xfrm>
          <a:prstGeom prst="rect">
            <a:avLst/>
          </a:prstGeom>
        </p:spPr>
      </p:pic>
      <p:sp>
        <p:nvSpPr>
          <p:cNvPr id="3" name="TextBox 2"/>
          <p:cNvSpPr txBox="1"/>
          <p:nvPr/>
        </p:nvSpPr>
        <p:spPr>
          <a:xfrm>
            <a:off x="22550" y="5764590"/>
            <a:ext cx="2587433" cy="954107"/>
          </a:xfrm>
          <a:prstGeom prst="rect">
            <a:avLst/>
          </a:prstGeom>
          <a:noFill/>
        </p:spPr>
        <p:txBody>
          <a:bodyPr wrap="square" rtlCol="0">
            <a:spAutoFit/>
          </a:bodyPr>
          <a:lstStyle/>
          <a:p>
            <a:r>
              <a:rPr lang="en-US" sz="1400" b="1" dirty="0">
                <a:latin typeface="Avenir Roman" charset="0"/>
                <a:ea typeface="Avenir Roman" charset="0"/>
                <a:cs typeface="Avenir Roman" charset="0"/>
              </a:rPr>
              <a:t>Note:</a:t>
            </a:r>
            <a:r>
              <a:rPr lang="en-US" sz="1400" dirty="0">
                <a:latin typeface="Avenir Roman" charset="0"/>
                <a:ea typeface="Avenir Roman" charset="0"/>
                <a:cs typeface="Avenir Roman" charset="0"/>
              </a:rPr>
              <a:t> Follow up with homework assignment where students apply a set of rules to decode a signal.</a:t>
            </a:r>
          </a:p>
        </p:txBody>
      </p:sp>
      <p:sp>
        <p:nvSpPr>
          <p:cNvPr id="6" name="TextBox 5">
            <a:extLst>
              <a:ext uri="{FF2B5EF4-FFF2-40B4-BE49-F238E27FC236}">
                <a16:creationId xmlns:a16="http://schemas.microsoft.com/office/drawing/2014/main" id="{408A8550-8AFD-1F45-A9F3-0B45A1304998}"/>
              </a:ext>
            </a:extLst>
          </p:cNvPr>
          <p:cNvSpPr txBox="1"/>
          <p:nvPr/>
        </p:nvSpPr>
        <p:spPr>
          <a:xfrm>
            <a:off x="4672208" y="6550223"/>
            <a:ext cx="4471793"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2123768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228600" y="304800"/>
            <a:ext cx="8458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dirty="0">
                <a:latin typeface="Avenir Heavy" charset="0"/>
                <a:ea typeface="Avenir Heavy" charset="0"/>
                <a:cs typeface="Avenir Heavy" charset="0"/>
              </a:rPr>
              <a:t>Speech Communication</a:t>
            </a:r>
          </a:p>
        </p:txBody>
      </p:sp>
      <p:sp>
        <p:nvSpPr>
          <p:cNvPr id="3" name="TextBox 2"/>
          <p:cNvSpPr txBox="1">
            <a:spLocks noChangeArrowheads="1"/>
          </p:cNvSpPr>
          <p:nvPr/>
        </p:nvSpPr>
        <p:spPr bwMode="auto">
          <a:xfrm>
            <a:off x="1101436" y="1358900"/>
            <a:ext cx="7585364" cy="421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a:latin typeface="Avenir Roman" charset="0"/>
                <a:ea typeface="Avenir Roman" charset="0"/>
                <a:cs typeface="Avenir Roman" charset="0"/>
              </a:rPr>
              <a:t>Linguistic information is </a:t>
            </a:r>
            <a:r>
              <a:rPr lang="en-US" b="1" dirty="0">
                <a:solidFill>
                  <a:srgbClr val="FF0000"/>
                </a:solidFill>
                <a:latin typeface="Avenir Heavy" charset="0"/>
                <a:ea typeface="Avenir Heavy" charset="0"/>
                <a:cs typeface="Avenir Heavy" charset="0"/>
              </a:rPr>
              <a:t>encoded</a:t>
            </a:r>
            <a:r>
              <a:rPr lang="en-US" dirty="0">
                <a:latin typeface="Avenir Roman" charset="0"/>
                <a:ea typeface="Avenir Roman" charset="0"/>
                <a:cs typeface="Avenir Roman" charset="0"/>
              </a:rPr>
              <a:t> in the speech signal (via speech production) by some set of “rules.”</a:t>
            </a:r>
          </a:p>
          <a:p>
            <a:pPr eaLnBrk="1" hangingPunct="1">
              <a:buFont typeface="Arial" charset="0"/>
              <a:buChar char="•"/>
            </a:pPr>
            <a:endParaRPr lang="en-US" dirty="0">
              <a:latin typeface="Avenir Roman" charset="0"/>
              <a:ea typeface="Avenir Roman" charset="0"/>
              <a:cs typeface="Avenir Roman" charset="0"/>
            </a:endParaRPr>
          </a:p>
          <a:p>
            <a:pPr eaLnBrk="1" hangingPunct="1">
              <a:buFont typeface="Arial" charset="0"/>
              <a:buChar char="•"/>
            </a:pPr>
            <a:endParaRPr lang="en-US" dirty="0">
              <a:latin typeface="Avenir Roman" charset="0"/>
              <a:ea typeface="Avenir Roman" charset="0"/>
              <a:cs typeface="Avenir Roman" charset="0"/>
            </a:endParaRPr>
          </a:p>
          <a:p>
            <a:pPr eaLnBrk="1" hangingPunct="1">
              <a:buFont typeface="Arial" charset="0"/>
              <a:buChar char="•"/>
            </a:pPr>
            <a:r>
              <a:rPr lang="en-US" dirty="0">
                <a:latin typeface="Avenir Roman" charset="0"/>
                <a:ea typeface="Avenir Roman" charset="0"/>
                <a:cs typeface="Avenir Roman" charset="0"/>
              </a:rPr>
              <a:t>Through speech perception listeners </a:t>
            </a:r>
            <a:r>
              <a:rPr lang="en-US" b="1" dirty="0">
                <a:solidFill>
                  <a:srgbClr val="0000FF"/>
                </a:solidFill>
                <a:latin typeface="Avenir Heavy" charset="0"/>
                <a:ea typeface="Avenir Heavy" charset="0"/>
                <a:cs typeface="Avenir Heavy" charset="0"/>
              </a:rPr>
              <a:t>decode</a:t>
            </a:r>
            <a:r>
              <a:rPr lang="en-US" dirty="0">
                <a:latin typeface="Avenir Roman" charset="0"/>
                <a:ea typeface="Avenir Roman" charset="0"/>
                <a:cs typeface="Avenir Roman" charset="0"/>
              </a:rPr>
              <a:t> the speech signal by making use of those same rules.</a:t>
            </a:r>
          </a:p>
          <a:p>
            <a:pPr eaLnBrk="1" hangingPunct="1">
              <a:buFont typeface="Arial" charset="0"/>
              <a:buChar char="•"/>
            </a:pPr>
            <a:endParaRPr lang="en-US" dirty="0">
              <a:latin typeface="Avenir Roman" charset="0"/>
              <a:ea typeface="Avenir Roman" charset="0"/>
              <a:cs typeface="Avenir Roman" charset="0"/>
            </a:endParaRPr>
          </a:p>
          <a:p>
            <a:pPr eaLnBrk="1" hangingPunct="1">
              <a:buFont typeface="Arial" charset="0"/>
              <a:buChar char="•"/>
            </a:pPr>
            <a:endParaRPr lang="en-US" dirty="0">
              <a:latin typeface="Avenir Roman" charset="0"/>
              <a:ea typeface="Avenir Roman" charset="0"/>
              <a:cs typeface="Avenir Roman" charset="0"/>
            </a:endParaRPr>
          </a:p>
          <a:p>
            <a:pPr eaLnBrk="1" hangingPunct="1">
              <a:buFont typeface="Arial" charset="0"/>
              <a:buChar char="•"/>
            </a:pPr>
            <a:r>
              <a:rPr lang="en-US" dirty="0">
                <a:latin typeface="Avenir Roman" charset="0"/>
                <a:ea typeface="Avenir Roman" charset="0"/>
                <a:cs typeface="Avenir Roman" charset="0"/>
              </a:rPr>
              <a:t>Experimental and theoretical accounts of speech perception are focused, implicitly or explicitly, on finding and understanding the </a:t>
            </a:r>
            <a:r>
              <a:rPr lang="en-US" sz="2800" b="1" dirty="0">
                <a:solidFill>
                  <a:srgbClr val="FF0000"/>
                </a:solidFill>
                <a:latin typeface="Avenir Heavy" charset="0"/>
                <a:ea typeface="Avenir Heavy" charset="0"/>
                <a:cs typeface="Avenir Heavy" charset="0"/>
              </a:rPr>
              <a:t>rules of the code</a:t>
            </a:r>
            <a:r>
              <a:rPr lang="en-US" dirty="0">
                <a:latin typeface="Avenir Roman" charset="0"/>
                <a:ea typeface="Avenir Roman" charset="0"/>
                <a:cs typeface="Avenir Roman" charset="0"/>
              </a:rPr>
              <a:t>.</a:t>
            </a:r>
          </a:p>
        </p:txBody>
      </p:sp>
      <p:sp>
        <p:nvSpPr>
          <p:cNvPr id="4" name="TextBox 3">
            <a:extLst>
              <a:ext uri="{FF2B5EF4-FFF2-40B4-BE49-F238E27FC236}">
                <a16:creationId xmlns:a16="http://schemas.microsoft.com/office/drawing/2014/main" id="{CB30D1C6-9143-5645-B3D7-4082CC5B72E3}"/>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1240621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7500" y="1930400"/>
            <a:ext cx="6426200" cy="2246769"/>
          </a:xfrm>
          <a:prstGeom prst="rect">
            <a:avLst/>
          </a:prstGeom>
          <a:noFill/>
        </p:spPr>
        <p:txBody>
          <a:bodyPr wrap="square" rtlCol="0">
            <a:spAutoFit/>
          </a:bodyPr>
          <a:lstStyle/>
          <a:p>
            <a:r>
              <a:rPr lang="en-US" sz="2800" b="1" dirty="0">
                <a:latin typeface="Avenir Roman" charset="0"/>
                <a:ea typeface="Avenir Roman" charset="0"/>
                <a:cs typeface="Avenir Roman" charset="0"/>
              </a:rPr>
              <a:t>Our quest in this course:</a:t>
            </a:r>
          </a:p>
          <a:p>
            <a:endParaRPr lang="en-US" sz="2800" dirty="0">
              <a:latin typeface="Avenir Roman" charset="0"/>
              <a:ea typeface="Avenir Roman" charset="0"/>
              <a:cs typeface="Avenir Roman" charset="0"/>
            </a:endParaRPr>
          </a:p>
          <a:p>
            <a:r>
              <a:rPr lang="en-US" sz="2800" dirty="0">
                <a:latin typeface="Avenir Roman" charset="0"/>
                <a:ea typeface="Avenir Roman" charset="0"/>
                <a:cs typeface="Avenir Roman" charset="0"/>
              </a:rPr>
              <a:t> To understand what science has uncovered about this code </a:t>
            </a:r>
            <a:r>
              <a:rPr lang="mr-IN" sz="2800" dirty="0">
                <a:latin typeface="Avenir Roman" charset="0"/>
                <a:ea typeface="Avenir Roman" charset="0"/>
                <a:cs typeface="Avenir Roman" charset="0"/>
              </a:rPr>
              <a:t>–</a:t>
            </a:r>
            <a:r>
              <a:rPr lang="en-US" sz="2800" dirty="0">
                <a:latin typeface="Avenir Roman" charset="0"/>
                <a:ea typeface="Avenir Roman" charset="0"/>
                <a:cs typeface="Avenir Roman" charset="0"/>
              </a:rPr>
              <a:t> and also what it has not uncovered, yet.</a:t>
            </a:r>
          </a:p>
        </p:txBody>
      </p:sp>
      <p:sp>
        <p:nvSpPr>
          <p:cNvPr id="3" name="TextBox 2">
            <a:extLst>
              <a:ext uri="{FF2B5EF4-FFF2-40B4-BE49-F238E27FC236}">
                <a16:creationId xmlns:a16="http://schemas.microsoft.com/office/drawing/2014/main" id="{9F094169-9CC8-C845-87BC-9049F8DD4EEF}"/>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111686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F6F404-F35C-1E44-90BE-9E9CBBB1C4AE}"/>
              </a:ext>
            </a:extLst>
          </p:cNvPr>
          <p:cNvSpPr txBox="1"/>
          <p:nvPr/>
        </p:nvSpPr>
        <p:spPr>
          <a:xfrm>
            <a:off x="1102289" y="263046"/>
            <a:ext cx="6751529" cy="2031325"/>
          </a:xfrm>
          <a:prstGeom prst="rect">
            <a:avLst/>
          </a:prstGeom>
          <a:noFill/>
        </p:spPr>
        <p:txBody>
          <a:bodyPr wrap="square" rtlCol="0">
            <a:spAutoFit/>
          </a:bodyPr>
          <a:lstStyle/>
          <a:p>
            <a:r>
              <a:rPr lang="en-US" b="1" i="1" dirty="0">
                <a:latin typeface="Avenir Roman" charset="0"/>
                <a:ea typeface="Avenir Roman" charset="0"/>
                <a:cs typeface="Avenir Roman" charset="0"/>
              </a:rPr>
              <a:t>Note 1:</a:t>
            </a:r>
            <a:r>
              <a:rPr lang="en-US" dirty="0">
                <a:latin typeface="Avenir Roman" charset="0"/>
                <a:ea typeface="Avenir Roman" charset="0"/>
                <a:cs typeface="Avenir Roman" charset="0"/>
              </a:rPr>
              <a:t> This set of slides was part of a presentation given at the meeting of the Acoustical Society of America in New Orleans, LA on December 6, 2017 during a special session on education in Speech Science.</a:t>
            </a:r>
          </a:p>
          <a:p>
            <a:endParaRPr lang="en-US" dirty="0">
              <a:latin typeface="Avenir Roman" charset="0"/>
              <a:ea typeface="Avenir Roman" charset="0"/>
              <a:cs typeface="Avenir Roman" charset="0"/>
            </a:endParaRPr>
          </a:p>
          <a:p>
            <a:r>
              <a:rPr lang="en-US" dirty="0">
                <a:latin typeface="Avenir Roman" panose="02000503020000020003" pitchFamily="2" charset="0"/>
              </a:rPr>
              <a:t>Story, B. H. (2017). Stories of speech science. The Journal of the Acoustical Society of America, 142(4), 2616-2616.</a:t>
            </a:r>
            <a:r>
              <a:rPr lang="en-US" dirty="0">
                <a:latin typeface="Avenir Roman" panose="02000503020000020003" pitchFamily="2" charset="0"/>
                <a:ea typeface="Avenir Roman" charset="0"/>
                <a:cs typeface="Avenir Roman" charset="0"/>
              </a:rPr>
              <a:t> </a:t>
            </a:r>
          </a:p>
        </p:txBody>
      </p:sp>
      <p:sp>
        <p:nvSpPr>
          <p:cNvPr id="3" name="TextBox 2">
            <a:extLst>
              <a:ext uri="{FF2B5EF4-FFF2-40B4-BE49-F238E27FC236}">
                <a16:creationId xmlns:a16="http://schemas.microsoft.com/office/drawing/2014/main" id="{C74A2F82-FCC5-D34E-99ED-4E90A1C9FAD3}"/>
              </a:ext>
            </a:extLst>
          </p:cNvPr>
          <p:cNvSpPr txBox="1"/>
          <p:nvPr/>
        </p:nvSpPr>
        <p:spPr>
          <a:xfrm>
            <a:off x="1089763" y="2492680"/>
            <a:ext cx="6964472" cy="3970318"/>
          </a:xfrm>
          <a:prstGeom prst="rect">
            <a:avLst/>
          </a:prstGeom>
          <a:noFill/>
        </p:spPr>
        <p:txBody>
          <a:bodyPr wrap="square" rtlCol="0">
            <a:spAutoFit/>
          </a:bodyPr>
          <a:lstStyle/>
          <a:p>
            <a:pPr algn="ctr"/>
            <a:r>
              <a:rPr lang="en-US" b="1" dirty="0">
                <a:latin typeface="Avenir Roman" panose="02000503020000020003" pitchFamily="2" charset="0"/>
              </a:rPr>
              <a:t>Abstract</a:t>
            </a:r>
          </a:p>
          <a:p>
            <a:r>
              <a:rPr lang="en-US" dirty="0">
                <a:latin typeface="Avenir Roman" panose="02000503020000020003" pitchFamily="2" charset="0"/>
              </a:rPr>
              <a:t>A fundamental aspect of teaching, on any topic, is the continual pursuit of telling a story. Although technology and advances in teaching methods may facilitate new and exciting forms of presenting course materials, they do not, by themselves, build the context for the content of a course. Every lecture, activity, homework assignment, project, quiz, and examination can be regarded as chapters that build, over the duration of a course, a compelling and engaging story in which students take part. The aim of this talk is to encourage development of speech science courses that weave together history, theory, technology, visual and auditory experience, assessment, and, importantly, the instructor’s own research to spin a good tale. [Work supported by NIH R01-DC011275 and NSF BCS-1145011.]</a:t>
            </a:r>
            <a:endParaRPr lang="en-US" dirty="0">
              <a:latin typeface="Avenir Roman" panose="02000503020000020003" pitchFamily="2" charset="0"/>
              <a:ea typeface="Avenir Roman" charset="0"/>
              <a:cs typeface="Avenir Roman" charset="0"/>
            </a:endParaRPr>
          </a:p>
        </p:txBody>
      </p:sp>
      <p:sp>
        <p:nvSpPr>
          <p:cNvPr id="4" name="TextBox 3">
            <a:extLst>
              <a:ext uri="{FF2B5EF4-FFF2-40B4-BE49-F238E27FC236}">
                <a16:creationId xmlns:a16="http://schemas.microsoft.com/office/drawing/2014/main" id="{E91FE816-AEDD-694B-AFC0-0118177DE988}"/>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1463663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6300" y="1697182"/>
            <a:ext cx="7683500" cy="2554545"/>
          </a:xfrm>
          <a:prstGeom prst="rect">
            <a:avLst/>
          </a:prstGeom>
          <a:noFill/>
        </p:spPr>
        <p:txBody>
          <a:bodyPr wrap="square" rtlCol="0">
            <a:spAutoFit/>
          </a:bodyPr>
          <a:lstStyle/>
          <a:p>
            <a:pPr marL="285750" indent="-285750">
              <a:buFont typeface="Arial" charset="0"/>
              <a:buChar char="•"/>
            </a:pPr>
            <a:r>
              <a:rPr lang="en-US" sz="2000" dirty="0">
                <a:latin typeface="Avenir Roman" charset="0"/>
                <a:ea typeface="Avenir Roman" charset="0"/>
                <a:cs typeface="Avenir Roman" charset="0"/>
              </a:rPr>
              <a:t>“Small Teaching”; “Cheating Lessons” by James Lang, </a:t>
            </a:r>
          </a:p>
          <a:p>
            <a:pPr marL="285750" indent="-285750">
              <a:buFont typeface="Arial" charset="0"/>
              <a:buChar char="•"/>
            </a:pPr>
            <a:endParaRPr lang="en-US" sz="2000" dirty="0">
              <a:latin typeface="Avenir Roman" charset="0"/>
              <a:ea typeface="Avenir Roman" charset="0"/>
              <a:cs typeface="Avenir Roman" charset="0"/>
            </a:endParaRPr>
          </a:p>
          <a:p>
            <a:pPr marL="285750" indent="-285750">
              <a:buFont typeface="Arial" charset="0"/>
              <a:buChar char="•"/>
            </a:pPr>
            <a:r>
              <a:rPr lang="en-US" sz="2000" dirty="0">
                <a:latin typeface="Avenir Roman" charset="0"/>
                <a:ea typeface="Avenir Roman" charset="0"/>
                <a:cs typeface="Avenir Roman" charset="0"/>
              </a:rPr>
              <a:t>“What the Best College Teachers Do,” by Ken Bain</a:t>
            </a:r>
          </a:p>
          <a:p>
            <a:pPr marL="285750" indent="-285750">
              <a:buFont typeface="Arial" charset="0"/>
              <a:buChar char="•"/>
            </a:pPr>
            <a:endParaRPr lang="en-US" sz="2000" dirty="0">
              <a:latin typeface="Avenir Roman" charset="0"/>
              <a:ea typeface="Avenir Roman" charset="0"/>
              <a:cs typeface="Avenir Roman" charset="0"/>
            </a:endParaRPr>
          </a:p>
          <a:p>
            <a:pPr marL="285750" indent="-285750">
              <a:buFont typeface="Arial" charset="0"/>
              <a:buChar char="•"/>
            </a:pPr>
            <a:r>
              <a:rPr lang="en-US" sz="2000" dirty="0">
                <a:latin typeface="Avenir Roman" charset="0"/>
                <a:ea typeface="Avenir Roman" charset="0"/>
                <a:cs typeface="Avenir Roman" charset="0"/>
              </a:rPr>
              <a:t>“Make it Stick,” by Brown, </a:t>
            </a:r>
            <a:r>
              <a:rPr lang="en-US" sz="2000" dirty="0" err="1">
                <a:latin typeface="Avenir Roman" charset="0"/>
                <a:ea typeface="Avenir Roman" charset="0"/>
                <a:cs typeface="Avenir Roman" charset="0"/>
              </a:rPr>
              <a:t>Roediger</a:t>
            </a:r>
            <a:r>
              <a:rPr lang="en-US" sz="2000" dirty="0">
                <a:latin typeface="Avenir Roman" charset="0"/>
                <a:ea typeface="Avenir Roman" charset="0"/>
                <a:cs typeface="Avenir Roman" charset="0"/>
              </a:rPr>
              <a:t>, and McDaniel.</a:t>
            </a:r>
          </a:p>
          <a:p>
            <a:pPr marL="285750" indent="-285750">
              <a:buFont typeface="Arial" charset="0"/>
              <a:buChar char="•"/>
            </a:pPr>
            <a:endParaRPr lang="en-US" sz="2000" dirty="0">
              <a:latin typeface="Avenir Roman" charset="0"/>
              <a:ea typeface="Avenir Roman" charset="0"/>
              <a:cs typeface="Avenir Roman" charset="0"/>
            </a:endParaRPr>
          </a:p>
          <a:p>
            <a:pPr marL="285750" indent="-285750">
              <a:buFont typeface="Arial" charset="0"/>
              <a:buChar char="•"/>
            </a:pPr>
            <a:r>
              <a:rPr lang="en-US" sz="2000" dirty="0">
                <a:latin typeface="Avenir Roman" charset="0"/>
                <a:ea typeface="Avenir Roman" charset="0"/>
                <a:cs typeface="Avenir Roman" charset="0"/>
              </a:rPr>
              <a:t>“Improving How Universities Teach Science,” by Carl </a:t>
            </a:r>
            <a:r>
              <a:rPr lang="en-US" sz="2000" dirty="0" err="1">
                <a:latin typeface="Avenir Roman" charset="0"/>
                <a:ea typeface="Avenir Roman" charset="0"/>
                <a:cs typeface="Avenir Roman" charset="0"/>
              </a:rPr>
              <a:t>Weiman</a:t>
            </a:r>
            <a:r>
              <a:rPr lang="en-US" sz="2000" dirty="0">
                <a:latin typeface="Avenir Roman" charset="0"/>
                <a:ea typeface="Avenir Roman" charset="0"/>
                <a:cs typeface="Avenir Roman" charset="0"/>
              </a:rPr>
              <a:t> (Nobel Prize in Physics 2001)</a:t>
            </a:r>
          </a:p>
        </p:txBody>
      </p:sp>
      <p:sp>
        <p:nvSpPr>
          <p:cNvPr id="2" name="TextBox 1">
            <a:extLst>
              <a:ext uri="{FF2B5EF4-FFF2-40B4-BE49-F238E27FC236}">
                <a16:creationId xmlns:a16="http://schemas.microsoft.com/office/drawing/2014/main" id="{846C5985-49AA-364C-B506-B4A9EDDD2B7C}"/>
              </a:ext>
            </a:extLst>
          </p:cNvPr>
          <p:cNvSpPr txBox="1"/>
          <p:nvPr/>
        </p:nvSpPr>
        <p:spPr>
          <a:xfrm>
            <a:off x="2154477" y="288098"/>
            <a:ext cx="4797469" cy="461665"/>
          </a:xfrm>
          <a:prstGeom prst="rect">
            <a:avLst/>
          </a:prstGeom>
          <a:noFill/>
        </p:spPr>
        <p:txBody>
          <a:bodyPr wrap="square" rtlCol="0">
            <a:spAutoFit/>
          </a:bodyPr>
          <a:lstStyle/>
          <a:p>
            <a:pPr algn="ctr"/>
            <a:r>
              <a:rPr lang="en-US" sz="2400" dirty="0">
                <a:latin typeface="Avenir Roman" charset="0"/>
                <a:ea typeface="Avenir Roman" charset="0"/>
                <a:cs typeface="Avenir Roman" charset="0"/>
              </a:rPr>
              <a:t>Helpful literature on teaching</a:t>
            </a:r>
          </a:p>
        </p:txBody>
      </p:sp>
    </p:spTree>
    <p:extLst>
      <p:ext uri="{BB962C8B-B14F-4D97-AF65-F5344CB8AC3E}">
        <p14:creationId xmlns:p14="http://schemas.microsoft.com/office/powerpoint/2010/main" val="614610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F6F404-F35C-1E44-90BE-9E9CBBB1C4AE}"/>
              </a:ext>
            </a:extLst>
          </p:cNvPr>
          <p:cNvSpPr txBox="1"/>
          <p:nvPr/>
        </p:nvSpPr>
        <p:spPr>
          <a:xfrm>
            <a:off x="1164919" y="1164920"/>
            <a:ext cx="6751529" cy="3416320"/>
          </a:xfrm>
          <a:prstGeom prst="rect">
            <a:avLst/>
          </a:prstGeom>
          <a:noFill/>
        </p:spPr>
        <p:txBody>
          <a:bodyPr wrap="square" rtlCol="0">
            <a:spAutoFit/>
          </a:bodyPr>
          <a:lstStyle/>
          <a:p>
            <a:r>
              <a:rPr lang="en-US" b="1" i="1" dirty="0">
                <a:latin typeface="Avenir Roman" charset="0"/>
                <a:ea typeface="Avenir Roman" charset="0"/>
                <a:cs typeface="Avenir Roman" charset="0"/>
              </a:rPr>
              <a:t>Note 2:</a:t>
            </a:r>
            <a:r>
              <a:rPr lang="en-US" dirty="0">
                <a:latin typeface="Avenir Roman" charset="0"/>
                <a:ea typeface="Avenir Roman" charset="0"/>
                <a:cs typeface="Avenir Roman" charset="0"/>
              </a:rPr>
              <a:t> The goal of the special session was for the presenters to share information regarding teaching techniques, classroom demonstrations, and other aspects of improving and enhancing education in Speech Science.</a:t>
            </a:r>
          </a:p>
          <a:p>
            <a:endParaRPr lang="en-US" dirty="0">
              <a:latin typeface="Avenir Roman" charset="0"/>
              <a:ea typeface="Avenir Roman" charset="0"/>
              <a:cs typeface="Avenir Roman" charset="0"/>
            </a:endParaRPr>
          </a:p>
          <a:p>
            <a:r>
              <a:rPr lang="en-US" dirty="0">
                <a:latin typeface="Avenir Roman" charset="0"/>
                <a:ea typeface="Avenir Roman" charset="0"/>
                <a:cs typeface="Avenir Roman" charset="0"/>
              </a:rPr>
              <a:t>As indicated in the abstract on the previous slide, my view is that one essential aspect of teaching is to tell a good story. The slides that follow are simply an example of how I have presented an introduction to speech perception in my courses on both Speech Science and </a:t>
            </a:r>
            <a:r>
              <a:rPr lang="en-US" dirty="0" err="1">
                <a:latin typeface="Avenir Roman" charset="0"/>
                <a:ea typeface="Avenir Roman" charset="0"/>
                <a:cs typeface="Avenir Roman" charset="0"/>
              </a:rPr>
              <a:t>Speeech</a:t>
            </a:r>
            <a:r>
              <a:rPr lang="en-US" dirty="0">
                <a:latin typeface="Avenir Roman" charset="0"/>
                <a:ea typeface="Avenir Roman" charset="0"/>
                <a:cs typeface="Avenir Roman" charset="0"/>
              </a:rPr>
              <a:t> Perception. The story that I set up is one where speech perception is like figuring out a code – and there is a bit of “mystery” built into the story.</a:t>
            </a:r>
          </a:p>
        </p:txBody>
      </p:sp>
      <p:sp>
        <p:nvSpPr>
          <p:cNvPr id="4" name="TextBox 3">
            <a:extLst>
              <a:ext uri="{FF2B5EF4-FFF2-40B4-BE49-F238E27FC236}">
                <a16:creationId xmlns:a16="http://schemas.microsoft.com/office/drawing/2014/main" id="{0DB912B9-B29F-814C-BE83-5629E6AF0AD7}"/>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1598847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6200" y="647700"/>
            <a:ext cx="6642100" cy="5786199"/>
          </a:xfrm>
          <a:prstGeom prst="rect">
            <a:avLst/>
          </a:prstGeom>
          <a:noFill/>
        </p:spPr>
        <p:txBody>
          <a:bodyPr wrap="square" rtlCol="0">
            <a:spAutoFit/>
          </a:bodyPr>
          <a:lstStyle/>
          <a:p>
            <a:r>
              <a:rPr lang="en-US" sz="2400" b="1" dirty="0">
                <a:latin typeface="Avenir Roman" charset="0"/>
                <a:ea typeface="Avenir Roman" charset="0"/>
                <a:cs typeface="Avenir Roman" charset="0"/>
              </a:rPr>
              <a:t>Why a story?</a:t>
            </a:r>
          </a:p>
          <a:p>
            <a:endParaRPr lang="en-US" sz="2400" b="1" dirty="0">
              <a:latin typeface="Avenir Roman" charset="0"/>
              <a:ea typeface="Avenir Roman" charset="0"/>
              <a:cs typeface="Avenir Roman" charset="0"/>
            </a:endParaRPr>
          </a:p>
          <a:p>
            <a:pPr marL="285750" indent="-285750">
              <a:buFont typeface="Arial" charset="0"/>
              <a:buChar char="•"/>
            </a:pPr>
            <a:r>
              <a:rPr lang="en-US" sz="2000" dirty="0">
                <a:latin typeface="Avenir Roman" charset="0"/>
                <a:ea typeface="Avenir Roman" charset="0"/>
                <a:cs typeface="Avenir Roman" charset="0"/>
              </a:rPr>
              <a:t>A story gives someone a reason to be interested, and a reason to care.</a:t>
            </a:r>
          </a:p>
          <a:p>
            <a:pPr marL="285750" indent="-285750">
              <a:buFont typeface="Arial" charset="0"/>
              <a:buChar char="•"/>
            </a:pPr>
            <a:endParaRPr lang="en-US" sz="2000" dirty="0">
              <a:latin typeface="Avenir Roman" charset="0"/>
              <a:ea typeface="Avenir Roman" charset="0"/>
              <a:cs typeface="Avenir Roman" charset="0"/>
            </a:endParaRPr>
          </a:p>
          <a:p>
            <a:r>
              <a:rPr lang="en-US" sz="2400" b="1" dirty="0">
                <a:latin typeface="Avenir Roman" charset="0"/>
                <a:ea typeface="Avenir Roman" charset="0"/>
                <a:cs typeface="Avenir Roman" charset="0"/>
              </a:rPr>
              <a:t>Story design</a:t>
            </a:r>
          </a:p>
          <a:p>
            <a:pPr marL="285750" indent="-285750">
              <a:buFont typeface="Arial" charset="0"/>
              <a:buChar char="•"/>
            </a:pPr>
            <a:endParaRPr lang="en-US" sz="2000" dirty="0">
              <a:latin typeface="Avenir Roman" charset="0"/>
              <a:ea typeface="Avenir Roman" charset="0"/>
              <a:cs typeface="Avenir Roman" charset="0"/>
            </a:endParaRPr>
          </a:p>
          <a:p>
            <a:pPr marL="285750" indent="-285750">
              <a:buFont typeface="Arial" charset="0"/>
              <a:buChar char="•"/>
            </a:pPr>
            <a:r>
              <a:rPr lang="en-US" sz="2000" dirty="0">
                <a:latin typeface="Avenir Roman" charset="0"/>
                <a:ea typeface="Avenir Roman" charset="0"/>
                <a:cs typeface="Avenir Roman" charset="0"/>
              </a:rPr>
              <a:t>A story should exploit the fact that we are all born to solve problems.</a:t>
            </a:r>
          </a:p>
          <a:p>
            <a:pPr marL="285750" indent="-285750">
              <a:buFont typeface="Arial" charset="0"/>
              <a:buChar char="•"/>
            </a:pPr>
            <a:endParaRPr lang="en-US" sz="2000" dirty="0">
              <a:latin typeface="Avenir Roman" charset="0"/>
              <a:ea typeface="Avenir Roman" charset="0"/>
              <a:cs typeface="Avenir Roman" charset="0"/>
            </a:endParaRPr>
          </a:p>
          <a:p>
            <a:pPr marL="285750" indent="-285750">
              <a:buFont typeface="Arial" charset="0"/>
              <a:buChar char="•"/>
            </a:pPr>
            <a:r>
              <a:rPr lang="en-US" sz="2000" dirty="0">
                <a:latin typeface="Avenir Roman" charset="0"/>
                <a:ea typeface="Avenir Roman" charset="0"/>
                <a:cs typeface="Avenir Roman" charset="0"/>
              </a:rPr>
              <a:t>An absence of select information draws people in. </a:t>
            </a:r>
          </a:p>
          <a:p>
            <a:pPr marL="285750" indent="-285750">
              <a:buFont typeface="Arial" charset="0"/>
              <a:buChar char="•"/>
            </a:pPr>
            <a:endParaRPr lang="en-US" sz="2000" dirty="0">
              <a:latin typeface="Avenir Roman" charset="0"/>
              <a:ea typeface="Avenir Roman" charset="0"/>
              <a:cs typeface="Avenir Roman" charset="0"/>
            </a:endParaRPr>
          </a:p>
          <a:p>
            <a:pPr marL="285750" indent="-285750">
              <a:buFont typeface="Arial" charset="0"/>
              <a:buChar char="•"/>
            </a:pPr>
            <a:endParaRPr lang="en-US" sz="2000" dirty="0">
              <a:latin typeface="Avenir Roman" charset="0"/>
              <a:ea typeface="Avenir Roman" charset="0"/>
              <a:cs typeface="Avenir Roman" charset="0"/>
            </a:endParaRPr>
          </a:p>
          <a:p>
            <a:pPr lvl="1"/>
            <a:r>
              <a:rPr lang="en-US" sz="2000" b="1" dirty="0">
                <a:latin typeface="Avenir Roman" charset="0"/>
                <a:ea typeface="Avenir Roman" charset="0"/>
                <a:cs typeface="Avenir Roman" charset="0"/>
              </a:rPr>
              <a:t>``Unifying theory of 2+2''</a:t>
            </a:r>
            <a:r>
              <a:rPr lang="en-US" sz="2000" dirty="0">
                <a:latin typeface="Avenir Roman" charset="0"/>
                <a:ea typeface="Avenir Roman" charset="0"/>
                <a:cs typeface="Avenir Roman" charset="0"/>
              </a:rPr>
              <a:t> - give the audience a 2, a plus sign, and a 2, and let them come to the conclusion that it equals 4. </a:t>
            </a:r>
          </a:p>
          <a:p>
            <a:pPr lvl="1"/>
            <a:endParaRPr lang="en-US" sz="2000" dirty="0">
              <a:latin typeface="Avenir Roman" charset="0"/>
              <a:ea typeface="Avenir Roman" charset="0"/>
              <a:cs typeface="Avenir Roman" charset="0"/>
            </a:endParaRPr>
          </a:p>
          <a:p>
            <a:pPr lvl="1"/>
            <a:r>
              <a:rPr lang="en-US" i="1" dirty="0">
                <a:latin typeface="Avenir Roman" charset="0"/>
                <a:ea typeface="Avenir Roman" charset="0"/>
                <a:cs typeface="Avenir Roman" charset="0"/>
              </a:rPr>
              <a:t>Andrew Stanton, Pixar Studios</a:t>
            </a:r>
          </a:p>
        </p:txBody>
      </p:sp>
      <p:sp>
        <p:nvSpPr>
          <p:cNvPr id="3" name="TextBox 2">
            <a:extLst>
              <a:ext uri="{FF2B5EF4-FFF2-40B4-BE49-F238E27FC236}">
                <a16:creationId xmlns:a16="http://schemas.microsoft.com/office/drawing/2014/main" id="{B672D672-1885-C346-8930-D51A3508B4DC}"/>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13005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animEffect transition="in" filter="fade">
                                      <p:cBhvr>
                                        <p:cTn id="15" dur="500"/>
                                        <p:tgtEl>
                                          <p:spTgt spid="2">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1" end="11"/>
                                            </p:txEl>
                                          </p:spTgt>
                                        </p:tgtEl>
                                        <p:attrNameLst>
                                          <p:attrName>style.visibility</p:attrName>
                                        </p:attrNameLst>
                                      </p:cBhvr>
                                      <p:to>
                                        <p:strVal val="visible"/>
                                      </p:to>
                                    </p:set>
                                    <p:animEffect transition="in" filter="fade">
                                      <p:cBhvr>
                                        <p:cTn id="20" dur="500"/>
                                        <p:tgtEl>
                                          <p:spTgt spid="2">
                                            <p:txEl>
                                              <p:pRg st="11" end="1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animEffect transition="in" filter="fade">
                                      <p:cBhvr>
                                        <p:cTn id="23"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365" b="41573"/>
          <a:stretch/>
        </p:blipFill>
        <p:spPr>
          <a:xfrm>
            <a:off x="82193" y="1437823"/>
            <a:ext cx="4387065" cy="4254060"/>
          </a:xfrm>
          <a:prstGeom prst="rect">
            <a:avLst/>
          </a:prstGeom>
        </p:spPr>
      </p:pic>
      <p:pic>
        <p:nvPicPr>
          <p:cNvPr id="4" name="Picture 3"/>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37955" y="2195960"/>
            <a:ext cx="1153416" cy="115341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2180" t="13632" r="11457" b="17753"/>
          <a:stretch/>
        </p:blipFill>
        <p:spPr>
          <a:xfrm>
            <a:off x="5034338" y="1682738"/>
            <a:ext cx="3924728" cy="3968047"/>
          </a:xfrm>
          <a:prstGeom prst="rect">
            <a:avLst/>
          </a:prstGeom>
        </p:spPr>
      </p:pic>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421349" y="2321961"/>
            <a:ext cx="1284270" cy="1284270"/>
          </a:xfrm>
          <a:prstGeom prst="rect">
            <a:avLst/>
          </a:prstGeom>
        </p:spPr>
      </p:pic>
      <p:sp>
        <p:nvSpPr>
          <p:cNvPr id="3" name="TextBox 2"/>
          <p:cNvSpPr txBox="1"/>
          <p:nvPr/>
        </p:nvSpPr>
        <p:spPr>
          <a:xfrm>
            <a:off x="1777790" y="173328"/>
            <a:ext cx="6513095" cy="1200329"/>
          </a:xfrm>
          <a:prstGeom prst="rect">
            <a:avLst/>
          </a:prstGeom>
          <a:noFill/>
        </p:spPr>
        <p:txBody>
          <a:bodyPr wrap="square" rtlCol="0">
            <a:spAutoFit/>
          </a:bodyPr>
          <a:lstStyle/>
          <a:p>
            <a:r>
              <a:rPr lang="en-US" i="1" dirty="0">
                <a:solidFill>
                  <a:schemeClr val="bg1"/>
                </a:solidFill>
                <a:latin typeface="Avenir Roman" charset="0"/>
                <a:ea typeface="Avenir Roman" charset="0"/>
                <a:cs typeface="Avenir Roman" charset="0"/>
              </a:rPr>
              <a:t>“Communication takes place when one mind acts upon its environment... such that another mind is influenced, ... and in that other mind an experience occurs which is like the experience in the first mind.” </a:t>
            </a:r>
            <a:r>
              <a:rPr lang="en-US" dirty="0">
                <a:solidFill>
                  <a:schemeClr val="bg1"/>
                </a:solidFill>
                <a:latin typeface="Avenir Roman" charset="0"/>
                <a:ea typeface="Avenir Roman" charset="0"/>
                <a:cs typeface="Avenir Roman" charset="0"/>
              </a:rPr>
              <a:t>Richards, 1928</a:t>
            </a:r>
          </a:p>
        </p:txBody>
      </p:sp>
      <p:pic>
        <p:nvPicPr>
          <p:cNvPr id="8" name="Picture 7"/>
          <p:cNvPicPr>
            <a:picLocks noChangeAspect="1"/>
          </p:cNvPicPr>
          <p:nvPr/>
        </p:nvPicPr>
        <p:blipFill>
          <a:blip r:embed="rId5">
            <a:alphaModFix amt="15000"/>
            <a:extLst>
              <a:ext uri="{28A0092B-C50C-407E-A947-70E740481C1C}">
                <a14:useLocalDpi xmlns:a14="http://schemas.microsoft.com/office/drawing/2010/main" val="0"/>
              </a:ext>
            </a:extLst>
          </a:blip>
          <a:stretch>
            <a:fillRect/>
          </a:stretch>
        </p:blipFill>
        <p:spPr>
          <a:xfrm flipH="1">
            <a:off x="1967345" y="1476684"/>
            <a:ext cx="5167746" cy="4830727"/>
          </a:xfrm>
          <a:prstGeom prst="rect">
            <a:avLst/>
          </a:prstGeom>
        </p:spPr>
      </p:pic>
      <p:sp>
        <p:nvSpPr>
          <p:cNvPr id="9" name="TextBox 8">
            <a:extLst>
              <a:ext uri="{FF2B5EF4-FFF2-40B4-BE49-F238E27FC236}">
                <a16:creationId xmlns:a16="http://schemas.microsoft.com/office/drawing/2014/main" id="{6B66982F-46B6-E546-9169-A5DECBB28CF5}"/>
              </a:ext>
            </a:extLst>
          </p:cNvPr>
          <p:cNvSpPr txBox="1"/>
          <p:nvPr/>
        </p:nvSpPr>
        <p:spPr>
          <a:xfrm>
            <a:off x="0" y="6550223"/>
            <a:ext cx="6087649" cy="307777"/>
          </a:xfrm>
          <a:prstGeom prst="rect">
            <a:avLst/>
          </a:prstGeom>
          <a:noFill/>
        </p:spPr>
        <p:txBody>
          <a:bodyPr wrap="square" rtlCol="0">
            <a:spAutoFit/>
          </a:bodyPr>
          <a:lstStyle/>
          <a:p>
            <a:r>
              <a:rPr lang="en-US" sz="1400" i="1" dirty="0">
                <a:solidFill>
                  <a:schemeClr val="bg1"/>
                </a:solidFill>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3112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1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7500"/>
                            </p:stCondLst>
                            <p:childTnLst>
                              <p:par>
                                <p:cTn id="17" presetID="10"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iberman"/>
          <p:cNvPicPr>
            <a:picLocks noChangeAspect="1" noChangeArrowheads="1"/>
          </p:cNvPicPr>
          <p:nvPr/>
        </p:nvPicPr>
        <p:blipFill>
          <a:blip r:embed="rId2" cstate="print"/>
          <a:srcRect/>
          <a:stretch>
            <a:fillRect/>
          </a:stretch>
        </p:blipFill>
        <p:spPr bwMode="auto">
          <a:xfrm>
            <a:off x="685394" y="1241015"/>
            <a:ext cx="2140935" cy="3012329"/>
          </a:xfrm>
          <a:prstGeom prst="rect">
            <a:avLst/>
          </a:prstGeom>
          <a:noFill/>
          <a:ln w="9525">
            <a:noFill/>
            <a:miter lim="800000"/>
            <a:headEnd/>
            <a:tailEnd/>
          </a:ln>
        </p:spPr>
      </p:pic>
      <p:sp>
        <p:nvSpPr>
          <p:cNvPr id="3" name="TextBox 2"/>
          <p:cNvSpPr txBox="1"/>
          <p:nvPr/>
        </p:nvSpPr>
        <p:spPr bwMode="auto">
          <a:xfrm>
            <a:off x="685395" y="4279530"/>
            <a:ext cx="2407634" cy="784830"/>
          </a:xfrm>
          <a:prstGeom prst="rect">
            <a:avLst/>
          </a:prstGeom>
          <a:noFill/>
          <a:ln w="9525">
            <a:noFill/>
            <a:miter lim="800000"/>
            <a:headEnd/>
            <a:tailEnd/>
          </a:ln>
        </p:spPr>
        <p:txBody>
          <a:bodyPr wrap="square" rtlCol="0">
            <a:spAutoFit/>
          </a:bodyPr>
          <a:lstStyle/>
          <a:p>
            <a:pPr>
              <a:spcBef>
                <a:spcPct val="50000"/>
              </a:spcBef>
            </a:pPr>
            <a:r>
              <a:rPr lang="en-US" dirty="0">
                <a:latin typeface="Avenir Roman" charset="0"/>
                <a:ea typeface="Avenir Roman" charset="0"/>
                <a:cs typeface="Avenir Roman" charset="0"/>
              </a:rPr>
              <a:t>Alvin </a:t>
            </a:r>
            <a:r>
              <a:rPr lang="en-US" dirty="0" err="1">
                <a:latin typeface="Avenir Roman" charset="0"/>
                <a:ea typeface="Avenir Roman" charset="0"/>
                <a:cs typeface="Avenir Roman" charset="0"/>
              </a:rPr>
              <a:t>Liberman</a:t>
            </a:r>
            <a:endParaRPr lang="en-US" dirty="0">
              <a:latin typeface="Avenir Roman" charset="0"/>
              <a:ea typeface="Avenir Roman" charset="0"/>
              <a:cs typeface="Avenir Roman" charset="0"/>
            </a:endParaRPr>
          </a:p>
          <a:p>
            <a:pPr>
              <a:spcBef>
                <a:spcPct val="50000"/>
              </a:spcBef>
            </a:pPr>
            <a:r>
              <a:rPr lang="en-US" dirty="0">
                <a:latin typeface="Avenir Roman" charset="0"/>
                <a:ea typeface="Avenir Roman" charset="0"/>
                <a:cs typeface="Avenir Roman" charset="0"/>
              </a:rPr>
              <a:t>Haskins Laboratories</a:t>
            </a:r>
          </a:p>
        </p:txBody>
      </p:sp>
      <p:sp>
        <p:nvSpPr>
          <p:cNvPr id="6" name="TextBox 5"/>
          <p:cNvSpPr txBox="1"/>
          <p:nvPr/>
        </p:nvSpPr>
        <p:spPr>
          <a:xfrm>
            <a:off x="3259282" y="6073307"/>
            <a:ext cx="5760027" cy="523220"/>
          </a:xfrm>
          <a:prstGeom prst="rect">
            <a:avLst/>
          </a:prstGeom>
          <a:noFill/>
        </p:spPr>
        <p:txBody>
          <a:bodyPr wrap="square" rtlCol="0">
            <a:spAutoFit/>
          </a:bodyPr>
          <a:lstStyle/>
          <a:p>
            <a:r>
              <a:rPr lang="en-US" sz="1400" dirty="0" err="1">
                <a:latin typeface="Avenir Roman" charset="0"/>
                <a:ea typeface="Avenir Roman" charset="0"/>
                <a:cs typeface="Avenir Roman" charset="0"/>
              </a:rPr>
              <a:t>Liberman</a:t>
            </a:r>
            <a:r>
              <a:rPr lang="en-US" sz="1400" dirty="0">
                <a:latin typeface="Avenir Roman" charset="0"/>
                <a:ea typeface="Avenir Roman" charset="0"/>
                <a:cs typeface="Avenir Roman" charset="0"/>
              </a:rPr>
              <a:t>, </a:t>
            </a:r>
            <a:r>
              <a:rPr lang="en-US" sz="1400" dirty="0" err="1">
                <a:latin typeface="Avenir Roman" charset="0"/>
                <a:ea typeface="Avenir Roman" charset="0"/>
                <a:cs typeface="Avenir Roman" charset="0"/>
              </a:rPr>
              <a:t>Α</a:t>
            </a:r>
            <a:r>
              <a:rPr lang="en-US" sz="1400" dirty="0">
                <a:latin typeface="Avenir Roman" charset="0"/>
                <a:ea typeface="Avenir Roman" charset="0"/>
                <a:cs typeface="Avenir Roman" charset="0"/>
              </a:rPr>
              <a:t>. </a:t>
            </a:r>
            <a:r>
              <a:rPr lang="en-US" sz="1400" dirty="0" err="1">
                <a:latin typeface="Avenir Roman" charset="0"/>
                <a:ea typeface="Avenir Roman" charset="0"/>
                <a:cs typeface="Avenir Roman" charset="0"/>
              </a:rPr>
              <a:t>Μ</a:t>
            </a:r>
            <a:r>
              <a:rPr lang="en-US" sz="1400" dirty="0">
                <a:latin typeface="Avenir Roman" charset="0"/>
                <a:ea typeface="Avenir Roman" charset="0"/>
                <a:cs typeface="Avenir Roman" charset="0"/>
              </a:rPr>
              <a:t>., et al. "On the efficiency of speech sounds." STUF-Language Typology and Universals 21.1-6 (1968): 21-32.</a:t>
            </a:r>
          </a:p>
        </p:txBody>
      </p:sp>
      <p:sp>
        <p:nvSpPr>
          <p:cNvPr id="8" name="TextBox 7"/>
          <p:cNvSpPr txBox="1"/>
          <p:nvPr/>
        </p:nvSpPr>
        <p:spPr>
          <a:xfrm>
            <a:off x="3634358" y="1241015"/>
            <a:ext cx="5009874" cy="4247317"/>
          </a:xfrm>
          <a:prstGeom prst="rect">
            <a:avLst/>
          </a:prstGeom>
          <a:noFill/>
        </p:spPr>
        <p:txBody>
          <a:bodyPr wrap="square" rtlCol="0">
            <a:spAutoFit/>
          </a:bodyPr>
          <a:lstStyle/>
          <a:p>
            <a:r>
              <a:rPr lang="en-US" dirty="0">
                <a:latin typeface="Avenir Roman" charset="0"/>
                <a:ea typeface="Avenir Roman" charset="0"/>
                <a:cs typeface="Avenir Roman" charset="0"/>
              </a:rPr>
              <a:t>“Our concern is with the question: how is it that on hearing the acoustic stream of speech a listener perceives phonemes? </a:t>
            </a:r>
          </a:p>
          <a:p>
            <a:endParaRPr lang="en-US" dirty="0">
              <a:latin typeface="Avenir Roman" charset="0"/>
              <a:ea typeface="Avenir Roman" charset="0"/>
              <a:cs typeface="Avenir Roman" charset="0"/>
            </a:endParaRPr>
          </a:p>
          <a:p>
            <a:r>
              <a:rPr lang="en-US" dirty="0">
                <a:latin typeface="Avenir Roman" charset="0"/>
                <a:ea typeface="Avenir Roman" charset="0"/>
                <a:cs typeface="Avenir Roman" charset="0"/>
              </a:rPr>
              <a:t>There are two compelling reasons for an interest in the question. </a:t>
            </a:r>
          </a:p>
          <a:p>
            <a:endParaRPr lang="en-US" dirty="0">
              <a:latin typeface="Avenir Roman" charset="0"/>
              <a:ea typeface="Avenir Roman" charset="0"/>
              <a:cs typeface="Avenir Roman" charset="0"/>
            </a:endParaRPr>
          </a:p>
          <a:p>
            <a:r>
              <a:rPr lang="en-US" dirty="0">
                <a:latin typeface="Avenir Roman" charset="0"/>
                <a:ea typeface="Avenir Roman" charset="0"/>
                <a:cs typeface="Avenir Roman" charset="0"/>
              </a:rPr>
              <a:t>First, there are several indications that phonemes could not be communicated by a </a:t>
            </a:r>
            <a:r>
              <a:rPr lang="en-US" b="1" dirty="0">
                <a:solidFill>
                  <a:srgbClr val="FF0000"/>
                </a:solidFill>
                <a:latin typeface="Avenir Roman" charset="0"/>
                <a:ea typeface="Avenir Roman" charset="0"/>
                <a:cs typeface="Avenir Roman" charset="0"/>
              </a:rPr>
              <a:t>simple cipher or sound alphabet</a:t>
            </a:r>
            <a:r>
              <a:rPr lang="en-US" dirty="0">
                <a:latin typeface="Avenir Roman" charset="0"/>
                <a:ea typeface="Avenir Roman" charset="0"/>
                <a:cs typeface="Avenir Roman" charset="0"/>
              </a:rPr>
              <a:t>. </a:t>
            </a:r>
          </a:p>
          <a:p>
            <a:endParaRPr lang="en-US" dirty="0">
              <a:latin typeface="Avenir Roman" charset="0"/>
              <a:ea typeface="Avenir Roman" charset="0"/>
              <a:cs typeface="Avenir Roman" charset="0"/>
            </a:endParaRPr>
          </a:p>
          <a:p>
            <a:r>
              <a:rPr lang="en-US" dirty="0">
                <a:latin typeface="Avenir Roman" charset="0"/>
                <a:ea typeface="Avenir Roman" charset="0"/>
                <a:cs typeface="Avenir Roman" charset="0"/>
              </a:rPr>
              <a:t>Second, there is good evidence that phonemes are not, in fact, communicated in this simple way, but are, rather, recovered from a </a:t>
            </a:r>
            <a:r>
              <a:rPr lang="en-US" b="1" dirty="0">
                <a:solidFill>
                  <a:srgbClr val="0432FF"/>
                </a:solidFill>
                <a:latin typeface="Avenir Roman" charset="0"/>
                <a:ea typeface="Avenir Roman" charset="0"/>
                <a:cs typeface="Avenir Roman" charset="0"/>
              </a:rPr>
              <a:t>special code</a:t>
            </a:r>
            <a:r>
              <a:rPr lang="en-US" dirty="0">
                <a:latin typeface="Avenir Roman" charset="0"/>
                <a:ea typeface="Avenir Roman" charset="0"/>
                <a:cs typeface="Avenir Roman" charset="0"/>
              </a:rPr>
              <a:t>.” </a:t>
            </a:r>
          </a:p>
        </p:txBody>
      </p:sp>
      <p:sp>
        <p:nvSpPr>
          <p:cNvPr id="11" name="TextBox 10"/>
          <p:cNvSpPr txBox="1"/>
          <p:nvPr/>
        </p:nvSpPr>
        <p:spPr>
          <a:xfrm>
            <a:off x="3259282" y="412396"/>
            <a:ext cx="2161309" cy="369332"/>
          </a:xfrm>
          <a:prstGeom prst="rect">
            <a:avLst/>
          </a:prstGeom>
          <a:noFill/>
        </p:spPr>
        <p:txBody>
          <a:bodyPr wrap="square" rtlCol="0">
            <a:spAutoFit/>
          </a:bodyPr>
          <a:lstStyle/>
          <a:p>
            <a:r>
              <a:rPr lang="en-US" b="1" dirty="0">
                <a:latin typeface="Avenir Roman" charset="0"/>
                <a:ea typeface="Avenir Roman" charset="0"/>
                <a:cs typeface="Avenir Roman" charset="0"/>
              </a:rPr>
              <a:t>In 1968</a:t>
            </a:r>
            <a:r>
              <a:rPr lang="mr-IN" b="1" dirty="0">
                <a:latin typeface="Avenir Roman" charset="0"/>
                <a:ea typeface="Avenir Roman" charset="0"/>
                <a:cs typeface="Avenir Roman" charset="0"/>
              </a:rPr>
              <a:t>…</a:t>
            </a:r>
            <a:endParaRPr lang="en-US" b="1" dirty="0">
              <a:latin typeface="Avenir Roman" charset="0"/>
              <a:ea typeface="Avenir Roman" charset="0"/>
              <a:cs typeface="Avenir Roman" charset="0"/>
            </a:endParaRPr>
          </a:p>
        </p:txBody>
      </p:sp>
      <p:sp>
        <p:nvSpPr>
          <p:cNvPr id="7" name="TextBox 6">
            <a:extLst>
              <a:ext uri="{FF2B5EF4-FFF2-40B4-BE49-F238E27FC236}">
                <a16:creationId xmlns:a16="http://schemas.microsoft.com/office/drawing/2014/main" id="{6041D1B2-6AC2-5A4E-9FE9-67446A120014}"/>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14714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7758" y="434230"/>
            <a:ext cx="7375161" cy="1877437"/>
          </a:xfrm>
          <a:prstGeom prst="rect">
            <a:avLst/>
          </a:prstGeom>
          <a:noFill/>
        </p:spPr>
        <p:txBody>
          <a:bodyPr wrap="square" rtlCol="0">
            <a:spAutoFit/>
          </a:bodyPr>
          <a:lstStyle/>
          <a:p>
            <a:r>
              <a:rPr lang="en-US" sz="3200" b="1" dirty="0">
                <a:solidFill>
                  <a:srgbClr val="FF0000"/>
                </a:solidFill>
                <a:latin typeface="Avenir Roman" charset="0"/>
                <a:ea typeface="Avenir Roman" charset="0"/>
                <a:cs typeface="Avenir Roman" charset="0"/>
              </a:rPr>
              <a:t>What is a cipher?</a:t>
            </a:r>
            <a:r>
              <a:rPr lang="en-US" sz="3200" dirty="0">
                <a:solidFill>
                  <a:srgbClr val="FF0000"/>
                </a:solidFill>
                <a:latin typeface="Avenir Roman" charset="0"/>
                <a:ea typeface="Avenir Roman" charset="0"/>
                <a:cs typeface="Avenir Roman" charset="0"/>
              </a:rPr>
              <a:t> </a:t>
            </a:r>
          </a:p>
          <a:p>
            <a:endParaRPr lang="en-US" sz="2800" dirty="0">
              <a:latin typeface="Avenir Roman" charset="0"/>
              <a:ea typeface="Avenir Roman" charset="0"/>
              <a:cs typeface="Avenir Roman" charset="0"/>
            </a:endParaRPr>
          </a:p>
          <a:p>
            <a:r>
              <a:rPr lang="en-US" sz="2800" dirty="0">
                <a:latin typeface="Avenir Roman" charset="0"/>
                <a:ea typeface="Avenir Roman" charset="0"/>
                <a:cs typeface="Avenir Roman" charset="0"/>
              </a:rPr>
              <a:t>Replacement of letters of the alphabet with other symbols.</a:t>
            </a:r>
          </a:p>
        </p:txBody>
      </p:sp>
      <p:pic>
        <p:nvPicPr>
          <p:cNvPr id="6" name="Picture 5"/>
          <p:cNvPicPr>
            <a:picLocks noChangeAspect="1"/>
          </p:cNvPicPr>
          <p:nvPr/>
        </p:nvPicPr>
        <p:blipFill>
          <a:blip r:embed="rId2"/>
          <a:stretch>
            <a:fillRect/>
          </a:stretch>
        </p:blipFill>
        <p:spPr>
          <a:xfrm>
            <a:off x="5809991" y="3180043"/>
            <a:ext cx="2719319" cy="1146816"/>
          </a:xfrm>
          <a:prstGeom prst="rect">
            <a:avLst/>
          </a:prstGeom>
        </p:spPr>
      </p:pic>
      <p:pic>
        <p:nvPicPr>
          <p:cNvPr id="7" name="Picture 6"/>
          <p:cNvPicPr>
            <a:picLocks noChangeAspect="1"/>
          </p:cNvPicPr>
          <p:nvPr/>
        </p:nvPicPr>
        <p:blipFill>
          <a:blip r:embed="rId3"/>
          <a:stretch>
            <a:fillRect/>
          </a:stretch>
        </p:blipFill>
        <p:spPr>
          <a:xfrm>
            <a:off x="579085" y="3070426"/>
            <a:ext cx="4602771" cy="1496246"/>
          </a:xfrm>
          <a:prstGeom prst="rect">
            <a:avLst/>
          </a:prstGeom>
        </p:spPr>
      </p:pic>
      <p:sp>
        <p:nvSpPr>
          <p:cNvPr id="9" name="TextBox 8"/>
          <p:cNvSpPr txBox="1"/>
          <p:nvPr/>
        </p:nvSpPr>
        <p:spPr>
          <a:xfrm>
            <a:off x="863423" y="4671494"/>
            <a:ext cx="4034094" cy="369332"/>
          </a:xfrm>
          <a:prstGeom prst="rect">
            <a:avLst/>
          </a:prstGeom>
          <a:noFill/>
        </p:spPr>
        <p:txBody>
          <a:bodyPr wrap="square" rtlCol="0">
            <a:spAutoFit/>
          </a:bodyPr>
          <a:lstStyle/>
          <a:p>
            <a:r>
              <a:rPr lang="en-US" dirty="0">
                <a:latin typeface="Avenir Roman" charset="0"/>
                <a:ea typeface="Avenir Roman" charset="0"/>
                <a:cs typeface="Avenir Roman" charset="0"/>
              </a:rPr>
              <a:t>Sherlock Holmes </a:t>
            </a:r>
            <a:r>
              <a:rPr lang="mr-IN" dirty="0">
                <a:latin typeface="Avenir Roman" charset="0"/>
                <a:ea typeface="Avenir Roman" charset="0"/>
                <a:cs typeface="Avenir Roman" charset="0"/>
              </a:rPr>
              <a:t>–</a:t>
            </a:r>
            <a:r>
              <a:rPr lang="en-US" dirty="0">
                <a:latin typeface="Avenir Roman" charset="0"/>
                <a:ea typeface="Avenir Roman" charset="0"/>
                <a:cs typeface="Avenir Roman" charset="0"/>
              </a:rPr>
              <a:t> The Dancing Men</a:t>
            </a:r>
          </a:p>
        </p:txBody>
      </p:sp>
      <p:sp>
        <p:nvSpPr>
          <p:cNvPr id="10" name="TextBox 9"/>
          <p:cNvSpPr txBox="1"/>
          <p:nvPr/>
        </p:nvSpPr>
        <p:spPr>
          <a:xfrm>
            <a:off x="6120887" y="4671494"/>
            <a:ext cx="2542032" cy="369332"/>
          </a:xfrm>
          <a:prstGeom prst="rect">
            <a:avLst/>
          </a:prstGeom>
          <a:noFill/>
        </p:spPr>
        <p:txBody>
          <a:bodyPr wrap="square" rtlCol="0">
            <a:spAutoFit/>
          </a:bodyPr>
          <a:lstStyle/>
          <a:p>
            <a:r>
              <a:rPr lang="en-US" dirty="0">
                <a:latin typeface="Avenir Roman" charset="0"/>
                <a:ea typeface="Avenir Roman" charset="0"/>
                <a:cs typeface="Avenir Roman" charset="0"/>
              </a:rPr>
              <a:t>The Caesar Cipher</a:t>
            </a:r>
          </a:p>
        </p:txBody>
      </p:sp>
      <p:sp>
        <p:nvSpPr>
          <p:cNvPr id="8" name="TextBox 7">
            <a:extLst>
              <a:ext uri="{FF2B5EF4-FFF2-40B4-BE49-F238E27FC236}">
                <a16:creationId xmlns:a16="http://schemas.microsoft.com/office/drawing/2014/main" id="{2BB061C0-E82A-2641-9DCA-2B3BF4D7A3C8}"/>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3455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8"/>
          <p:cNvSpPr txBox="1">
            <a:spLocks noChangeArrowheads="1"/>
          </p:cNvSpPr>
          <p:nvPr/>
        </p:nvSpPr>
        <p:spPr bwMode="auto">
          <a:xfrm>
            <a:off x="574104" y="2721229"/>
            <a:ext cx="801846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b="1" dirty="0">
                <a:latin typeface="Avenir Heavy" charset="0"/>
                <a:ea typeface="Avenir Heavy" charset="0"/>
                <a:cs typeface="Avenir Heavy" charset="0"/>
              </a:rPr>
              <a:t>Could speech be produced and perceived like an acoustic alphabet?</a:t>
            </a:r>
          </a:p>
        </p:txBody>
      </p:sp>
      <p:sp>
        <p:nvSpPr>
          <p:cNvPr id="3" name="TextBox 2"/>
          <p:cNvSpPr txBox="1"/>
          <p:nvPr/>
        </p:nvSpPr>
        <p:spPr>
          <a:xfrm>
            <a:off x="853504" y="5126292"/>
            <a:ext cx="1419225" cy="369332"/>
          </a:xfrm>
          <a:prstGeom prst="rect">
            <a:avLst/>
          </a:prstGeom>
          <a:solidFill>
            <a:schemeClr val="tx2">
              <a:lumMod val="20000"/>
              <a:lumOff val="80000"/>
            </a:schemeClr>
          </a:solidFill>
          <a:ln>
            <a:solidFill>
              <a:schemeClr val="tx1"/>
            </a:solidFill>
          </a:ln>
        </p:spPr>
        <p:txBody>
          <a:bodyPr>
            <a:spAutoFit/>
          </a:bodyPr>
          <a:lstStyle/>
          <a:p>
            <a:pPr algn="ctr">
              <a:defRPr/>
            </a:pPr>
            <a:r>
              <a:rPr lang="en-US" b="1" dirty="0">
                <a:latin typeface="Avenir Heavy" charset="0"/>
                <a:ea typeface="Avenir Heavy" charset="0"/>
                <a:cs typeface="Avenir Heavy" charset="0"/>
              </a:rPr>
              <a:t>Sound 1</a:t>
            </a:r>
          </a:p>
        </p:txBody>
      </p:sp>
      <p:sp>
        <p:nvSpPr>
          <p:cNvPr id="4" name="TextBox 3"/>
          <p:cNvSpPr txBox="1"/>
          <p:nvPr/>
        </p:nvSpPr>
        <p:spPr>
          <a:xfrm>
            <a:off x="2274316" y="5127879"/>
            <a:ext cx="1420813" cy="369332"/>
          </a:xfrm>
          <a:prstGeom prst="rect">
            <a:avLst/>
          </a:prstGeom>
          <a:solidFill>
            <a:schemeClr val="accent2">
              <a:lumMod val="20000"/>
              <a:lumOff val="80000"/>
            </a:schemeClr>
          </a:solidFill>
          <a:ln>
            <a:solidFill>
              <a:schemeClr val="tx1"/>
            </a:solidFill>
          </a:ln>
        </p:spPr>
        <p:txBody>
          <a:bodyPr>
            <a:spAutoFit/>
          </a:bodyPr>
          <a:lstStyle/>
          <a:p>
            <a:pPr algn="ctr">
              <a:defRPr/>
            </a:pPr>
            <a:r>
              <a:rPr lang="en-US" b="1" dirty="0">
                <a:latin typeface="Avenir Heavy" charset="0"/>
                <a:ea typeface="Avenir Heavy" charset="0"/>
                <a:cs typeface="Avenir Heavy" charset="0"/>
              </a:rPr>
              <a:t>Sound 2</a:t>
            </a:r>
          </a:p>
        </p:txBody>
      </p:sp>
      <p:sp>
        <p:nvSpPr>
          <p:cNvPr id="5" name="TextBox 4"/>
          <p:cNvSpPr txBox="1"/>
          <p:nvPr/>
        </p:nvSpPr>
        <p:spPr>
          <a:xfrm>
            <a:off x="3695129" y="5127879"/>
            <a:ext cx="1419225" cy="369332"/>
          </a:xfrm>
          <a:prstGeom prst="rect">
            <a:avLst/>
          </a:prstGeom>
          <a:solidFill>
            <a:schemeClr val="accent3">
              <a:lumMod val="20000"/>
              <a:lumOff val="80000"/>
            </a:schemeClr>
          </a:solidFill>
          <a:ln>
            <a:solidFill>
              <a:schemeClr val="tx1"/>
            </a:solidFill>
          </a:ln>
        </p:spPr>
        <p:txBody>
          <a:bodyPr>
            <a:spAutoFit/>
          </a:bodyPr>
          <a:lstStyle/>
          <a:p>
            <a:pPr algn="ctr">
              <a:defRPr/>
            </a:pPr>
            <a:r>
              <a:rPr lang="en-US" b="1" dirty="0">
                <a:latin typeface="Avenir Heavy" charset="0"/>
                <a:ea typeface="Avenir Heavy" charset="0"/>
                <a:cs typeface="Avenir Heavy" charset="0"/>
              </a:rPr>
              <a:t>Sound 3</a:t>
            </a:r>
          </a:p>
        </p:txBody>
      </p:sp>
      <p:sp>
        <p:nvSpPr>
          <p:cNvPr id="6" name="TextBox 5"/>
          <p:cNvSpPr txBox="1"/>
          <p:nvPr/>
        </p:nvSpPr>
        <p:spPr>
          <a:xfrm>
            <a:off x="5104829" y="5127879"/>
            <a:ext cx="1419225" cy="369332"/>
          </a:xfrm>
          <a:prstGeom prst="rect">
            <a:avLst/>
          </a:prstGeom>
          <a:solidFill>
            <a:schemeClr val="accent6">
              <a:lumMod val="20000"/>
              <a:lumOff val="80000"/>
            </a:schemeClr>
          </a:solidFill>
          <a:ln>
            <a:solidFill>
              <a:schemeClr val="tx1"/>
            </a:solidFill>
          </a:ln>
        </p:spPr>
        <p:txBody>
          <a:bodyPr>
            <a:spAutoFit/>
          </a:bodyPr>
          <a:lstStyle/>
          <a:p>
            <a:pPr algn="ctr">
              <a:defRPr/>
            </a:pPr>
            <a:r>
              <a:rPr lang="en-US" b="1" dirty="0">
                <a:latin typeface="Avenir Heavy" charset="0"/>
                <a:ea typeface="Avenir Heavy" charset="0"/>
                <a:cs typeface="Avenir Heavy" charset="0"/>
              </a:rPr>
              <a:t>Sound 4</a:t>
            </a:r>
          </a:p>
        </p:txBody>
      </p:sp>
      <p:sp>
        <p:nvSpPr>
          <p:cNvPr id="7" name="TextBox 6"/>
          <p:cNvSpPr txBox="1">
            <a:spLocks noChangeArrowheads="1"/>
          </p:cNvSpPr>
          <p:nvPr/>
        </p:nvSpPr>
        <p:spPr bwMode="auto">
          <a:xfrm>
            <a:off x="6630416" y="5098729"/>
            <a:ext cx="7096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venir Heavy" charset="0"/>
                <a:ea typeface="Avenir Heavy" charset="0"/>
                <a:cs typeface="Avenir Heavy" charset="0"/>
              </a:rPr>
              <a:t>=</a:t>
            </a:r>
          </a:p>
        </p:txBody>
      </p:sp>
      <p:sp>
        <p:nvSpPr>
          <p:cNvPr id="8" name="TextBox 7"/>
          <p:cNvSpPr txBox="1">
            <a:spLocks noChangeArrowheads="1"/>
          </p:cNvSpPr>
          <p:nvPr/>
        </p:nvSpPr>
        <p:spPr bwMode="auto">
          <a:xfrm>
            <a:off x="7014591" y="5097142"/>
            <a:ext cx="17414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Avenir Heavy" charset="0"/>
                <a:ea typeface="Avenir Heavy" charset="0"/>
                <a:cs typeface="Avenir Heavy" charset="0"/>
              </a:rPr>
              <a:t>word</a:t>
            </a:r>
          </a:p>
        </p:txBody>
      </p:sp>
      <p:sp>
        <p:nvSpPr>
          <p:cNvPr id="15368" name="TextBox 8"/>
          <p:cNvSpPr txBox="1">
            <a:spLocks noChangeArrowheads="1"/>
          </p:cNvSpPr>
          <p:nvPr/>
        </p:nvSpPr>
        <p:spPr bwMode="auto">
          <a:xfrm>
            <a:off x="2363938" y="4081284"/>
            <a:ext cx="532606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Avenir Heavy" charset="0"/>
                <a:ea typeface="Avenir Heavy" charset="0"/>
                <a:cs typeface="Avenir Heavy" charset="0"/>
              </a:rPr>
              <a:t>i.e. a string of separate, distinct sounds concatenated to produce words</a:t>
            </a:r>
          </a:p>
        </p:txBody>
      </p:sp>
      <p:sp>
        <p:nvSpPr>
          <p:cNvPr id="12" name="TextBox 11"/>
          <p:cNvSpPr txBox="1"/>
          <p:nvPr/>
        </p:nvSpPr>
        <p:spPr>
          <a:xfrm>
            <a:off x="1397486" y="470336"/>
            <a:ext cx="6868690" cy="954107"/>
          </a:xfrm>
          <a:prstGeom prst="rect">
            <a:avLst/>
          </a:prstGeom>
          <a:noFill/>
        </p:spPr>
        <p:txBody>
          <a:bodyPr wrap="square" rtlCol="0">
            <a:spAutoFit/>
          </a:bodyPr>
          <a:lstStyle/>
          <a:p>
            <a:r>
              <a:rPr lang="en-US" sz="2400" dirty="0">
                <a:latin typeface="Avenir Roman" charset="0"/>
                <a:ea typeface="Avenir Roman" charset="0"/>
                <a:cs typeface="Avenir Roman" charset="0"/>
              </a:rPr>
              <a:t>An </a:t>
            </a:r>
            <a:r>
              <a:rPr lang="en-US" sz="3200" b="1" dirty="0">
                <a:solidFill>
                  <a:srgbClr val="FF0000"/>
                </a:solidFill>
                <a:latin typeface="Avenir Roman" charset="0"/>
                <a:ea typeface="Avenir Roman" charset="0"/>
                <a:cs typeface="Avenir Roman" charset="0"/>
              </a:rPr>
              <a:t>acoustic cipher </a:t>
            </a:r>
            <a:r>
              <a:rPr lang="en-US" sz="2400" dirty="0">
                <a:latin typeface="Avenir Roman" charset="0"/>
                <a:ea typeface="Avenir Roman" charset="0"/>
                <a:cs typeface="Avenir Roman" charset="0"/>
              </a:rPr>
              <a:t>=  replacement of phonemes with acoustically unique sounds.</a:t>
            </a:r>
          </a:p>
        </p:txBody>
      </p:sp>
      <p:sp>
        <p:nvSpPr>
          <p:cNvPr id="11" name="TextBox 10">
            <a:extLst>
              <a:ext uri="{FF2B5EF4-FFF2-40B4-BE49-F238E27FC236}">
                <a16:creationId xmlns:a16="http://schemas.microsoft.com/office/drawing/2014/main" id="{BA7C4BA1-8741-D342-A3BE-1CA35711361D}"/>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spTree>
    <p:extLst>
      <p:ext uri="{BB962C8B-B14F-4D97-AF65-F5344CB8AC3E}">
        <p14:creationId xmlns:p14="http://schemas.microsoft.com/office/powerpoint/2010/main" val="510021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_ih_rr_tt.eps"/>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01750" y="933450"/>
            <a:ext cx="6492875" cy="232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481138" y="1144588"/>
            <a:ext cx="2413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198813" y="1195388"/>
            <a:ext cx="1143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835525" y="1189038"/>
            <a:ext cx="1651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761163" y="1144588"/>
            <a:ext cx="152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TextBox 31">
            <a:extLst>
              <a:ext uri="{FF2B5EF4-FFF2-40B4-BE49-F238E27FC236}">
                <a16:creationId xmlns:a16="http://schemas.microsoft.com/office/drawing/2014/main" id="{139B246A-7296-A248-89E6-36655BECA708}"/>
              </a:ext>
            </a:extLst>
          </p:cNvPr>
          <p:cNvSpPr txBox="1"/>
          <p:nvPr/>
        </p:nvSpPr>
        <p:spPr>
          <a:xfrm>
            <a:off x="0" y="6550223"/>
            <a:ext cx="6087649" cy="307777"/>
          </a:xfrm>
          <a:prstGeom prst="rect">
            <a:avLst/>
          </a:prstGeom>
          <a:noFill/>
        </p:spPr>
        <p:txBody>
          <a:bodyPr wrap="square" rtlCol="0">
            <a:spAutoFit/>
          </a:bodyPr>
          <a:lstStyle/>
          <a:p>
            <a:r>
              <a:rPr lang="en-US" sz="1400" i="1" dirty="0">
                <a:latin typeface="Avenir Roman" charset="0"/>
                <a:ea typeface="Avenir Roman" charset="0"/>
                <a:cs typeface="Avenir Roman" charset="0"/>
              </a:rPr>
              <a:t>Brad Story, Acoustical Society of America, Dec. 2017 </a:t>
            </a:r>
          </a:p>
        </p:txBody>
      </p:sp>
      <p:pic>
        <p:nvPicPr>
          <p:cNvPr id="4" name="pp.wav">
            <a:hlinkClick r:id="" action="ppaction://media"/>
            <a:extLst>
              <a:ext uri="{FF2B5EF4-FFF2-40B4-BE49-F238E27FC236}">
                <a16:creationId xmlns:a16="http://schemas.microsoft.com/office/drawing/2014/main" id="{BC14F4F2-43EE-914A-B9CE-3ED8D873FFE9}"/>
              </a:ext>
            </a:extLst>
          </p:cNvPr>
          <p:cNvPicPr>
            <a:picLocks noChangeAspect="1"/>
          </p:cNvPicPr>
          <p:nvPr>
            <a:audioFile r:link="rId2"/>
            <p:extLst>
              <p:ext uri="{DAA4B4D4-6D71-4841-9C94-3DE7FCFB9230}">
                <p14:media xmlns:p14="http://schemas.microsoft.com/office/powerpoint/2010/main" r:embed="rId1"/>
              </p:ext>
            </p:extLst>
          </p:nvPr>
        </p:nvPicPr>
        <p:blipFill>
          <a:blip r:embed="rId23">
            <a:duotone>
              <a:prstClr val="black"/>
              <a:schemeClr val="tx2">
                <a:tint val="45000"/>
                <a:satMod val="400000"/>
              </a:schemeClr>
            </a:duotone>
          </a:blip>
          <a:stretch>
            <a:fillRect/>
          </a:stretch>
        </p:blipFill>
        <p:spPr>
          <a:xfrm>
            <a:off x="1672921" y="492342"/>
            <a:ext cx="406400" cy="406400"/>
          </a:xfrm>
          <a:prstGeom prst="rect">
            <a:avLst/>
          </a:prstGeom>
        </p:spPr>
      </p:pic>
      <p:pic>
        <p:nvPicPr>
          <p:cNvPr id="5" name="ih.wav">
            <a:hlinkClick r:id="" action="ppaction://media"/>
            <a:extLst>
              <a:ext uri="{FF2B5EF4-FFF2-40B4-BE49-F238E27FC236}">
                <a16:creationId xmlns:a16="http://schemas.microsoft.com/office/drawing/2014/main" id="{D2F3FDD7-10FA-044A-A818-66925609F677}"/>
              </a:ext>
            </a:extLst>
          </p:cNvPr>
          <p:cNvPicPr>
            <a:picLocks noChangeAspect="1"/>
          </p:cNvPicPr>
          <p:nvPr>
            <a:audioFile r:link="rId4"/>
            <p:extLst>
              <p:ext uri="{DAA4B4D4-6D71-4841-9C94-3DE7FCFB9230}">
                <p14:media xmlns:p14="http://schemas.microsoft.com/office/powerpoint/2010/main" r:embed="rId3"/>
              </p:ext>
            </p:extLst>
          </p:nvPr>
        </p:nvPicPr>
        <p:blipFill>
          <a:blip r:embed="rId23">
            <a:duotone>
              <a:prstClr val="black"/>
              <a:schemeClr val="tx2">
                <a:tint val="45000"/>
                <a:satMod val="400000"/>
              </a:schemeClr>
            </a:duotone>
          </a:blip>
          <a:stretch>
            <a:fillRect/>
          </a:stretch>
        </p:blipFill>
        <p:spPr>
          <a:xfrm>
            <a:off x="3213622" y="492342"/>
            <a:ext cx="406400" cy="406400"/>
          </a:xfrm>
          <a:prstGeom prst="rect">
            <a:avLst/>
          </a:prstGeom>
        </p:spPr>
      </p:pic>
      <p:pic>
        <p:nvPicPr>
          <p:cNvPr id="6" name="rr.wav">
            <a:hlinkClick r:id="" action="ppaction://media"/>
            <a:extLst>
              <a:ext uri="{FF2B5EF4-FFF2-40B4-BE49-F238E27FC236}">
                <a16:creationId xmlns:a16="http://schemas.microsoft.com/office/drawing/2014/main" id="{19BEDFDD-D04D-0F47-9796-DED6501F924D}"/>
              </a:ext>
            </a:extLst>
          </p:cNvPr>
          <p:cNvPicPr>
            <a:picLocks noChangeAspect="1"/>
          </p:cNvPicPr>
          <p:nvPr>
            <a:audioFile r:link="rId6"/>
            <p:extLst>
              <p:ext uri="{DAA4B4D4-6D71-4841-9C94-3DE7FCFB9230}">
                <p14:media xmlns:p14="http://schemas.microsoft.com/office/powerpoint/2010/main" r:embed="rId5"/>
              </p:ext>
            </p:extLst>
          </p:nvPr>
        </p:nvPicPr>
        <p:blipFill>
          <a:blip r:embed="rId23">
            <a:duotone>
              <a:prstClr val="black"/>
              <a:schemeClr val="tx2">
                <a:tint val="45000"/>
                <a:satMod val="400000"/>
              </a:schemeClr>
            </a:duotone>
          </a:blip>
          <a:stretch>
            <a:fillRect/>
          </a:stretch>
        </p:blipFill>
        <p:spPr>
          <a:xfrm>
            <a:off x="4867058" y="492342"/>
            <a:ext cx="406400" cy="406400"/>
          </a:xfrm>
          <a:prstGeom prst="rect">
            <a:avLst/>
          </a:prstGeom>
        </p:spPr>
      </p:pic>
      <p:pic>
        <p:nvPicPr>
          <p:cNvPr id="7" name="tt.wav">
            <a:hlinkClick r:id="" action="ppaction://media"/>
            <a:extLst>
              <a:ext uri="{FF2B5EF4-FFF2-40B4-BE49-F238E27FC236}">
                <a16:creationId xmlns:a16="http://schemas.microsoft.com/office/drawing/2014/main" id="{84C83B04-0347-684F-9B8E-79C23F859264}"/>
              </a:ext>
            </a:extLst>
          </p:cNvPr>
          <p:cNvPicPr>
            <a:picLocks noChangeAspect="1"/>
          </p:cNvPicPr>
          <p:nvPr>
            <a:audioFile r:link="rId8"/>
            <p:extLst>
              <p:ext uri="{DAA4B4D4-6D71-4841-9C94-3DE7FCFB9230}">
                <p14:media xmlns:p14="http://schemas.microsoft.com/office/powerpoint/2010/main" r:embed="rId7"/>
              </p:ext>
            </p:extLst>
          </p:nvPr>
        </p:nvPicPr>
        <p:blipFill>
          <a:blip r:embed="rId23">
            <a:duotone>
              <a:prstClr val="black"/>
              <a:schemeClr val="tx2">
                <a:tint val="45000"/>
                <a:satMod val="400000"/>
              </a:schemeClr>
            </a:duotone>
          </a:blip>
          <a:stretch>
            <a:fillRect/>
          </a:stretch>
        </p:blipFill>
        <p:spPr>
          <a:xfrm>
            <a:off x="6545546" y="492342"/>
            <a:ext cx="406400" cy="406400"/>
          </a:xfrm>
          <a:prstGeom prst="rect">
            <a:avLst/>
          </a:prstGeom>
        </p:spPr>
      </p:pic>
      <p:grpSp>
        <p:nvGrpSpPr>
          <p:cNvPr id="21" name="Group 20">
            <a:extLst>
              <a:ext uri="{FF2B5EF4-FFF2-40B4-BE49-F238E27FC236}">
                <a16:creationId xmlns:a16="http://schemas.microsoft.com/office/drawing/2014/main" id="{A2FC3C7A-4A18-1741-B089-7BCC2A64C17F}"/>
              </a:ext>
            </a:extLst>
          </p:cNvPr>
          <p:cNvGrpSpPr/>
          <p:nvPr/>
        </p:nvGrpSpPr>
        <p:grpSpPr>
          <a:xfrm>
            <a:off x="225425" y="3903663"/>
            <a:ext cx="1968500" cy="2303462"/>
            <a:chOff x="225425" y="3903663"/>
            <a:chExt cx="1968500" cy="2303462"/>
          </a:xfrm>
        </p:grpSpPr>
        <p:pic>
          <p:nvPicPr>
            <p:cNvPr id="28692" name="Picture 16" descr="tipsound.eps"/>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225425" y="4359746"/>
              <a:ext cx="1968500" cy="1847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94" name="TextBox 18"/>
            <p:cNvSpPr txBox="1">
              <a:spLocks noChangeArrowheads="1"/>
            </p:cNvSpPr>
            <p:nvPr/>
          </p:nvSpPr>
          <p:spPr bwMode="auto">
            <a:xfrm>
              <a:off x="697619" y="3903663"/>
              <a:ext cx="83862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Avenir Roman" charset="0"/>
                  <a:ea typeface="Avenir Roman" charset="0"/>
                  <a:cs typeface="Avenir Roman" charset="0"/>
                </a:rPr>
                <a:t>“tip”</a:t>
              </a:r>
            </a:p>
          </p:txBody>
        </p:sp>
        <p:pic>
          <p:nvPicPr>
            <p:cNvPr id="12" name="tipsound.wav">
              <a:hlinkClick r:id="" action="ppaction://media"/>
              <a:extLst>
                <a:ext uri="{FF2B5EF4-FFF2-40B4-BE49-F238E27FC236}">
                  <a16:creationId xmlns:a16="http://schemas.microsoft.com/office/drawing/2014/main" id="{657B6E1B-B31B-164B-AA21-426EB879305F}"/>
                </a:ext>
              </a:extLst>
            </p:cNvPr>
            <p:cNvPicPr>
              <a:picLocks noChangeAspect="1"/>
            </p:cNvPicPr>
            <p:nvPr>
              <a:audioFile r:link="rId16"/>
              <p:extLst>
                <p:ext uri="{DAA4B4D4-6D71-4841-9C94-3DE7FCFB9230}">
                  <p14:media xmlns:p14="http://schemas.microsoft.com/office/powerpoint/2010/main" r:embed="rId15"/>
                </p:ext>
              </p:extLst>
            </p:nvPr>
          </p:nvPicPr>
          <p:blipFill>
            <a:blip r:embed="rId23">
              <a:duotone>
                <a:prstClr val="black"/>
                <a:schemeClr val="tx2">
                  <a:tint val="45000"/>
                  <a:satMod val="400000"/>
                </a:schemeClr>
              </a:duotone>
            </a:blip>
            <a:stretch>
              <a:fillRect/>
            </a:stretch>
          </p:blipFill>
          <p:spPr>
            <a:xfrm>
              <a:off x="745995" y="4425515"/>
              <a:ext cx="406400" cy="406400"/>
            </a:xfrm>
            <a:prstGeom prst="rect">
              <a:avLst/>
            </a:prstGeom>
          </p:spPr>
        </p:pic>
      </p:grpSp>
      <p:grpSp>
        <p:nvGrpSpPr>
          <p:cNvPr id="23" name="Group 22">
            <a:extLst>
              <a:ext uri="{FF2B5EF4-FFF2-40B4-BE49-F238E27FC236}">
                <a16:creationId xmlns:a16="http://schemas.microsoft.com/office/drawing/2014/main" id="{43FC9EFC-E7C7-904E-AB76-4203C37BF1A5}"/>
              </a:ext>
            </a:extLst>
          </p:cNvPr>
          <p:cNvGrpSpPr/>
          <p:nvPr/>
        </p:nvGrpSpPr>
        <p:grpSpPr>
          <a:xfrm>
            <a:off x="2390775" y="3919538"/>
            <a:ext cx="2022475" cy="2303462"/>
            <a:chOff x="2390775" y="3919538"/>
            <a:chExt cx="2022475" cy="2303462"/>
          </a:xfrm>
        </p:grpSpPr>
        <p:pic>
          <p:nvPicPr>
            <p:cNvPr id="28695" name="Picture 12" descr="tripsound.eps"/>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2390775" y="4364787"/>
              <a:ext cx="2022475" cy="185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97" name="TextBox 14"/>
            <p:cNvSpPr txBox="1">
              <a:spLocks noChangeArrowheads="1"/>
            </p:cNvSpPr>
            <p:nvPr/>
          </p:nvSpPr>
          <p:spPr bwMode="auto">
            <a:xfrm>
              <a:off x="2634519" y="3919538"/>
              <a:ext cx="10656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Avenir Roman" charset="0"/>
                  <a:ea typeface="Avenir Roman" charset="0"/>
                  <a:cs typeface="Avenir Roman" charset="0"/>
                </a:rPr>
                <a:t>“trip”</a:t>
              </a:r>
            </a:p>
          </p:txBody>
        </p:sp>
        <p:pic>
          <p:nvPicPr>
            <p:cNvPr id="17" name="tripsound.wav">
              <a:hlinkClick r:id="" action="ppaction://media"/>
              <a:extLst>
                <a:ext uri="{FF2B5EF4-FFF2-40B4-BE49-F238E27FC236}">
                  <a16:creationId xmlns:a16="http://schemas.microsoft.com/office/drawing/2014/main" id="{A31F1C9E-914D-0B42-A143-9BCDD7A2F336}"/>
                </a:ext>
              </a:extLst>
            </p:cNvPr>
            <p:cNvPicPr>
              <a:picLocks noChangeAspect="1"/>
            </p:cNvPicPr>
            <p:nvPr>
              <a:audioFile r:link="rId14"/>
              <p:extLst>
                <p:ext uri="{DAA4B4D4-6D71-4841-9C94-3DE7FCFB9230}">
                  <p14:media xmlns:p14="http://schemas.microsoft.com/office/powerpoint/2010/main" r:embed="rId13"/>
                </p:ext>
              </p:extLst>
            </p:nvPr>
          </p:nvPicPr>
          <p:blipFill>
            <a:blip r:embed="rId23">
              <a:duotone>
                <a:prstClr val="black"/>
                <a:schemeClr val="tx2">
                  <a:tint val="45000"/>
                  <a:satMod val="400000"/>
                </a:schemeClr>
              </a:duotone>
            </a:blip>
            <a:stretch>
              <a:fillRect/>
            </a:stretch>
          </p:blipFill>
          <p:spPr>
            <a:xfrm>
              <a:off x="2850366" y="4425515"/>
              <a:ext cx="406400" cy="406400"/>
            </a:xfrm>
            <a:prstGeom prst="rect">
              <a:avLst/>
            </a:prstGeom>
          </p:spPr>
        </p:pic>
      </p:grpSp>
      <p:grpSp>
        <p:nvGrpSpPr>
          <p:cNvPr id="24" name="Group 23">
            <a:extLst>
              <a:ext uri="{FF2B5EF4-FFF2-40B4-BE49-F238E27FC236}">
                <a16:creationId xmlns:a16="http://schemas.microsoft.com/office/drawing/2014/main" id="{B4C1196A-1E12-4E46-91B8-39F4AAA57B88}"/>
              </a:ext>
            </a:extLst>
          </p:cNvPr>
          <p:cNvGrpSpPr/>
          <p:nvPr/>
        </p:nvGrpSpPr>
        <p:grpSpPr>
          <a:xfrm>
            <a:off x="4494213" y="3911600"/>
            <a:ext cx="2176462" cy="2241550"/>
            <a:chOff x="4494213" y="3911600"/>
            <a:chExt cx="2176462" cy="2241550"/>
          </a:xfrm>
        </p:grpSpPr>
        <p:pic>
          <p:nvPicPr>
            <p:cNvPr id="28686" name="Picture 22" descr="ripsound.eps"/>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494213" y="4359989"/>
              <a:ext cx="2176462" cy="1793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7" name="TextBox 24"/>
            <p:cNvSpPr txBox="1">
              <a:spLocks noChangeArrowheads="1"/>
            </p:cNvSpPr>
            <p:nvPr/>
          </p:nvSpPr>
          <p:spPr bwMode="auto">
            <a:xfrm>
              <a:off x="5193774" y="3911600"/>
              <a:ext cx="8589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venir Roman" charset="0"/>
                  <a:ea typeface="Avenir Roman" charset="0"/>
                  <a:cs typeface="Avenir Roman" charset="0"/>
                </a:rPr>
                <a:t>“rip”</a:t>
              </a:r>
            </a:p>
          </p:txBody>
        </p:sp>
        <p:pic>
          <p:nvPicPr>
            <p:cNvPr id="19" name="ripsound.wav">
              <a:hlinkClick r:id="" action="ppaction://media"/>
              <a:extLst>
                <a:ext uri="{FF2B5EF4-FFF2-40B4-BE49-F238E27FC236}">
                  <a16:creationId xmlns:a16="http://schemas.microsoft.com/office/drawing/2014/main" id="{233BE352-38E5-E24D-AF7E-795C447619D5}"/>
                </a:ext>
              </a:extLst>
            </p:cNvPr>
            <p:cNvPicPr>
              <a:picLocks noChangeAspect="1"/>
            </p:cNvPicPr>
            <p:nvPr>
              <a:audioFile r:link="rId12"/>
              <p:extLst>
                <p:ext uri="{DAA4B4D4-6D71-4841-9C94-3DE7FCFB9230}">
                  <p14:media xmlns:p14="http://schemas.microsoft.com/office/powerpoint/2010/main" r:embed="rId11"/>
                </p:ext>
              </p:extLst>
            </p:nvPr>
          </p:nvPicPr>
          <p:blipFill>
            <a:blip r:embed="rId23">
              <a:duotone>
                <a:prstClr val="black"/>
                <a:schemeClr val="tx2">
                  <a:tint val="45000"/>
                  <a:satMod val="400000"/>
                </a:schemeClr>
              </a:duotone>
            </a:blip>
            <a:stretch>
              <a:fillRect/>
            </a:stretch>
          </p:blipFill>
          <p:spPr>
            <a:xfrm>
              <a:off x="5242838" y="4425515"/>
              <a:ext cx="406400" cy="406400"/>
            </a:xfrm>
            <a:prstGeom prst="rect">
              <a:avLst/>
            </a:prstGeom>
          </p:spPr>
        </p:pic>
      </p:grpSp>
      <p:grpSp>
        <p:nvGrpSpPr>
          <p:cNvPr id="25" name="Group 24">
            <a:extLst>
              <a:ext uri="{FF2B5EF4-FFF2-40B4-BE49-F238E27FC236}">
                <a16:creationId xmlns:a16="http://schemas.microsoft.com/office/drawing/2014/main" id="{3EC1F0F3-4FFE-9D49-B4D6-E899B4515090}"/>
              </a:ext>
            </a:extLst>
          </p:cNvPr>
          <p:cNvGrpSpPr/>
          <p:nvPr/>
        </p:nvGrpSpPr>
        <p:grpSpPr>
          <a:xfrm>
            <a:off x="6877050" y="3927475"/>
            <a:ext cx="2176463" cy="2303463"/>
            <a:chOff x="6877050" y="3927475"/>
            <a:chExt cx="2176463" cy="2303463"/>
          </a:xfrm>
        </p:grpSpPr>
        <p:pic>
          <p:nvPicPr>
            <p:cNvPr id="28689" name="Picture 19" descr="pitsound.eps"/>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877050" y="4383558"/>
              <a:ext cx="2176463" cy="1847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91" name="TextBox 23"/>
            <p:cNvSpPr txBox="1">
              <a:spLocks noChangeArrowheads="1"/>
            </p:cNvSpPr>
            <p:nvPr/>
          </p:nvSpPr>
          <p:spPr bwMode="auto">
            <a:xfrm>
              <a:off x="7537411" y="3927475"/>
              <a:ext cx="85899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Avenir Roman" charset="0"/>
                  <a:ea typeface="Avenir Roman" charset="0"/>
                  <a:cs typeface="Avenir Roman" charset="0"/>
                </a:rPr>
                <a:t>“pit”</a:t>
              </a:r>
            </a:p>
          </p:txBody>
        </p:sp>
        <p:pic>
          <p:nvPicPr>
            <p:cNvPr id="20" name="pitsound.wav">
              <a:hlinkClick r:id="" action="ppaction://media"/>
              <a:extLst>
                <a:ext uri="{FF2B5EF4-FFF2-40B4-BE49-F238E27FC236}">
                  <a16:creationId xmlns:a16="http://schemas.microsoft.com/office/drawing/2014/main" id="{F5500538-76EB-D241-9E35-27DE2689DCBE}"/>
                </a:ext>
              </a:extLst>
            </p:cNvPr>
            <p:cNvPicPr>
              <a:picLocks noChangeAspect="1"/>
            </p:cNvPicPr>
            <p:nvPr>
              <a:audioFile r:link="rId10"/>
              <p:extLst>
                <p:ext uri="{DAA4B4D4-6D71-4841-9C94-3DE7FCFB9230}">
                  <p14:media xmlns:p14="http://schemas.microsoft.com/office/powerpoint/2010/main" r:embed="rId9"/>
                </p:ext>
              </p:extLst>
            </p:nvPr>
          </p:nvPicPr>
          <p:blipFill>
            <a:blip r:embed="rId23">
              <a:duotone>
                <a:prstClr val="black"/>
                <a:schemeClr val="tx2">
                  <a:tint val="45000"/>
                  <a:satMod val="400000"/>
                </a:schemeClr>
              </a:duotone>
            </a:blip>
            <a:stretch>
              <a:fillRect/>
            </a:stretch>
          </p:blipFill>
          <p:spPr>
            <a:xfrm>
              <a:off x="7660362" y="4425515"/>
              <a:ext cx="406400" cy="406400"/>
            </a:xfrm>
            <a:prstGeom prst="rect">
              <a:avLst/>
            </a:prstGeom>
          </p:spPr>
        </p:pic>
      </p:grpSp>
    </p:spTree>
    <p:extLst>
      <p:ext uri="{BB962C8B-B14F-4D97-AF65-F5344CB8AC3E}">
        <p14:creationId xmlns:p14="http://schemas.microsoft.com/office/powerpoint/2010/main" val="132334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audio>
              <p:cMediaNode vol="80000">
                <p:cTn id="26" fill="hold" display="0">
                  <p:stCondLst>
                    <p:cond delay="indefinite"/>
                  </p:stCondLst>
                  <p:endCondLst>
                    <p:cond evt="onStopAudio" delay="0">
                      <p:tgtEl>
                        <p:sldTgt/>
                      </p:tgtEl>
                    </p:cond>
                  </p:endCondLst>
                </p:cTn>
                <p:tgtEl>
                  <p:spTgt spid="7"/>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7"/>
                </p:tgtEl>
              </p:cMediaNode>
            </p:audio>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latin typeface="Avenir Roman" charset="0"/>
            <a:ea typeface="Avenir Roman" charset="0"/>
            <a:cs typeface="Avenir Roman"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935</TotalTime>
  <Words>1277</Words>
  <Application>Microsoft Macintosh PowerPoint</Application>
  <PresentationFormat>On-screen Show (4:3)</PresentationFormat>
  <Paragraphs>132</Paragraphs>
  <Slides>20</Slides>
  <Notes>0</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ＭＳ Ｐゴシック</vt:lpstr>
      <vt:lpstr>Arial</vt:lpstr>
      <vt:lpstr>Avenir Heavy</vt:lpstr>
      <vt:lpstr>Avenir Roman</vt:lpstr>
      <vt:lpstr>Calibri</vt:lpstr>
      <vt:lpstr>Calibri Light</vt:lpstr>
      <vt:lpstr>Lucida Sans Typewriter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Story</dc:creator>
  <cp:lastModifiedBy>Story, Brad H - (bstory)</cp:lastModifiedBy>
  <cp:revision>82</cp:revision>
  <dcterms:created xsi:type="dcterms:W3CDTF">2017-11-21T21:04:56Z</dcterms:created>
  <dcterms:modified xsi:type="dcterms:W3CDTF">2018-05-27T20:17:45Z</dcterms:modified>
</cp:coreProperties>
</file>