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6"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4"/>
    <p:restoredTop sz="94677"/>
  </p:normalViewPr>
  <p:slideViewPr>
    <p:cSldViewPr snapToGrid="0" snapToObjects="1">
      <p:cViewPr varScale="1">
        <p:scale>
          <a:sx n="169" d="100"/>
          <a:sy n="169" d="100"/>
        </p:scale>
        <p:origin x="184"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34AE5-381E-2B4F-AC26-2F604AE86E68}"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407283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34AE5-381E-2B4F-AC26-2F604AE86E68}"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214894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34AE5-381E-2B4F-AC26-2F604AE86E68}"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9291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34AE5-381E-2B4F-AC26-2F604AE86E68}"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11261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034AE5-381E-2B4F-AC26-2F604AE86E68}"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426367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34AE5-381E-2B4F-AC26-2F604AE86E68}"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26648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34AE5-381E-2B4F-AC26-2F604AE86E68}" type="datetimeFigureOut">
              <a:rPr lang="en-US" smtClean="0"/>
              <a:t>5/23/18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119406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34AE5-381E-2B4F-AC26-2F604AE86E68}" type="datetimeFigureOut">
              <a:rPr lang="en-US" smtClean="0"/>
              <a:t>5/23/18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423452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34AE5-381E-2B4F-AC26-2F604AE86E68}" type="datetimeFigureOut">
              <a:rPr lang="en-US" smtClean="0"/>
              <a:t>5/23/18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39605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034AE5-381E-2B4F-AC26-2F604AE86E68}"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80219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034AE5-381E-2B4F-AC26-2F604AE86E68}"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337D-2F33-8D4D-85C3-167D23CE1BC8}" type="slidenum">
              <a:rPr lang="en-US" smtClean="0"/>
              <a:t>‹#›</a:t>
            </a:fld>
            <a:endParaRPr lang="en-US"/>
          </a:p>
        </p:txBody>
      </p:sp>
    </p:spTree>
    <p:extLst>
      <p:ext uri="{BB962C8B-B14F-4D97-AF65-F5344CB8AC3E}">
        <p14:creationId xmlns:p14="http://schemas.microsoft.com/office/powerpoint/2010/main" val="206428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34AE5-381E-2B4F-AC26-2F604AE86E68}" type="datetimeFigureOut">
              <a:rPr lang="en-US" smtClean="0"/>
              <a:t>5/23/18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D337D-2F33-8D4D-85C3-167D23CE1BC8}" type="slidenum">
              <a:rPr lang="en-US" smtClean="0"/>
              <a:t>‹#›</a:t>
            </a:fld>
            <a:endParaRPr lang="en-US"/>
          </a:p>
        </p:txBody>
      </p:sp>
    </p:spTree>
    <p:extLst>
      <p:ext uri="{BB962C8B-B14F-4D97-AF65-F5344CB8AC3E}">
        <p14:creationId xmlns:p14="http://schemas.microsoft.com/office/powerpoint/2010/main" val="382669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audio" Target="../media/media13.wav"/><Relationship Id="rId3" Type="http://schemas.microsoft.com/office/2007/relationships/media" Target="../media/media2.wav"/><Relationship Id="rId21" Type="http://schemas.microsoft.com/office/2007/relationships/media" Target="../media/media11.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microsoft.com/office/2007/relationships/media" Target="../media/media13.wav"/><Relationship Id="rId33" Type="http://schemas.openxmlformats.org/officeDocument/2006/relationships/image" Target="../media/image5.pn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openxmlformats.org/officeDocument/2006/relationships/slideLayout" Target="../slideLayouts/slideLayout7.xml"/><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audio" Target="../media/media12.wav"/><Relationship Id="rId32" Type="http://schemas.openxmlformats.org/officeDocument/2006/relationships/image" Target="../media/image4.png"/><Relationship Id="rId5" Type="http://schemas.microsoft.com/office/2007/relationships/media" Target="../media/media3.wav"/><Relationship Id="rId15" Type="http://schemas.microsoft.com/office/2007/relationships/media" Target="../media/media8.wav"/><Relationship Id="rId23" Type="http://schemas.microsoft.com/office/2007/relationships/media" Target="../media/media12.wav"/><Relationship Id="rId28" Type="http://schemas.openxmlformats.org/officeDocument/2006/relationships/audio" Target="../media/media14.wav"/><Relationship Id="rId10" Type="http://schemas.openxmlformats.org/officeDocument/2006/relationships/audio" Target="../media/media5.wav"/><Relationship Id="rId19" Type="http://schemas.microsoft.com/office/2007/relationships/media" Target="../media/media10.wav"/><Relationship Id="rId31" Type="http://schemas.openxmlformats.org/officeDocument/2006/relationships/image" Target="../media/image3.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 Id="rId27" Type="http://schemas.microsoft.com/office/2007/relationships/media" Target="../media/media14.wav"/><Relationship Id="rId30" Type="http://schemas.openxmlformats.org/officeDocument/2006/relationships/image" Target="../media/image2.png"/><Relationship Id="rId8" Type="http://schemas.openxmlformats.org/officeDocument/2006/relationships/audio" Target="../media/media4.wav"/></Relationships>
</file>

<file path=ppt/slides/_rels/slide3.xml.rels><?xml version="1.0" encoding="UTF-8" standalone="yes"?>
<Relationships xmlns="http://schemas.openxmlformats.org/package/2006/relationships"><Relationship Id="rId3" Type="http://schemas.microsoft.com/office/2007/relationships/media" Target="../media/media16.wav"/><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audio" Target="../media/media16.wav"/></Relationships>
</file>

<file path=ppt/slides/_rels/slide4.xml.rels><?xml version="1.0" encoding="UTF-8" standalone="yes"?>
<Relationships xmlns="http://schemas.openxmlformats.org/package/2006/relationships"><Relationship Id="rId3" Type="http://schemas.microsoft.com/office/2007/relationships/media" Target="../media/media18.wav"/><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audio" Target="../media/media1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001BEA-0E24-6F4D-BAB9-E9BCF21964CA}"/>
              </a:ext>
            </a:extLst>
          </p:cNvPr>
          <p:cNvSpPr txBox="1"/>
          <p:nvPr/>
        </p:nvSpPr>
        <p:spPr>
          <a:xfrm>
            <a:off x="1952172" y="58058"/>
            <a:ext cx="5733143" cy="369332"/>
          </a:xfrm>
          <a:prstGeom prst="rect">
            <a:avLst/>
          </a:prstGeom>
          <a:noFill/>
        </p:spPr>
        <p:txBody>
          <a:bodyPr wrap="square" rtlCol="0">
            <a:spAutoFit/>
          </a:bodyPr>
          <a:lstStyle/>
          <a:p>
            <a:pPr algn="ctr"/>
            <a:r>
              <a:rPr lang="en-US" b="1" dirty="0">
                <a:latin typeface="+mj-lt"/>
              </a:rPr>
              <a:t>Laurel or </a:t>
            </a:r>
            <a:r>
              <a:rPr lang="en-US" b="1" dirty="0" err="1">
                <a:latin typeface="+mj-lt"/>
              </a:rPr>
              <a:t>Yanny</a:t>
            </a:r>
            <a:r>
              <a:rPr lang="en-US" b="1" dirty="0">
                <a:latin typeface="+mj-lt"/>
              </a:rPr>
              <a:t>?</a:t>
            </a:r>
          </a:p>
        </p:txBody>
      </p:sp>
      <p:sp>
        <p:nvSpPr>
          <p:cNvPr id="5" name="TextBox 4">
            <a:extLst>
              <a:ext uri="{FF2B5EF4-FFF2-40B4-BE49-F238E27FC236}">
                <a16:creationId xmlns:a16="http://schemas.microsoft.com/office/drawing/2014/main" id="{3A952426-F737-784F-8AA2-E83C5B98452A}"/>
              </a:ext>
            </a:extLst>
          </p:cNvPr>
          <p:cNvSpPr txBox="1"/>
          <p:nvPr/>
        </p:nvSpPr>
        <p:spPr>
          <a:xfrm>
            <a:off x="304798" y="950685"/>
            <a:ext cx="3679371" cy="5339923"/>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mj-lt"/>
              </a:rPr>
              <a:t>During May 2018, a Twitter meme containing an audio file from an online dictionary asked readers to decide if they heard the name “Laurel” or “</a:t>
            </a:r>
            <a:r>
              <a:rPr lang="en-US" sz="1100" dirty="0" err="1">
                <a:latin typeface="+mj-lt"/>
              </a:rPr>
              <a:t>Yanny</a:t>
            </a:r>
            <a:r>
              <a:rPr lang="en-US" sz="1100" dirty="0">
                <a:latin typeface="+mj-lt"/>
              </a:rPr>
              <a:t>” (the original audio was linked to the word “laurel</a:t>
            </a:r>
            <a:r>
              <a:rPr lang="en-US" sz="1100" dirty="0">
                <a:latin typeface="+mj-lt"/>
                <a:sym typeface="Wingdings" pitchFamily="2" charset="2"/>
              </a:rPr>
              <a:t>”).</a:t>
            </a:r>
            <a:r>
              <a:rPr lang="en-US" sz="1100" dirty="0">
                <a:latin typeface="+mj-lt"/>
              </a:rPr>
              <a:t> The meme went viral and responses showed nearly an even split between listeners for each name. </a:t>
            </a:r>
          </a:p>
          <a:p>
            <a:endParaRPr lang="en-US" sz="1100" dirty="0">
              <a:latin typeface="+mj-lt"/>
            </a:endParaRPr>
          </a:p>
          <a:p>
            <a:pPr marL="171450" indent="-171450">
              <a:buFont typeface="Arial" panose="020B0604020202020204" pitchFamily="34" charset="0"/>
              <a:buChar char="•"/>
            </a:pPr>
            <a:r>
              <a:rPr lang="en-US" sz="1100" dirty="0">
                <a:latin typeface="+mj-lt"/>
              </a:rPr>
              <a:t>I was initially contacted by one media source to comment on the meme and provided a brief acoustic analysis. My explanation and graphic is shown to the right. This was subsequently (and very rapidly) found by other media sources and resulting in more requests for comment.</a:t>
            </a:r>
          </a:p>
          <a:p>
            <a:pPr marL="171450" indent="-171450">
              <a:buFont typeface="Arial" panose="020B0604020202020204" pitchFamily="34" charset="0"/>
              <a:buChar char="•"/>
            </a:pPr>
            <a:endParaRPr lang="en-US" sz="1100" dirty="0">
              <a:latin typeface="+mj-lt"/>
            </a:endParaRPr>
          </a:p>
          <a:p>
            <a:pPr marL="171450" indent="-171450">
              <a:buFont typeface="Arial" panose="020B0604020202020204" pitchFamily="34" charset="0"/>
              <a:buChar char="•"/>
            </a:pPr>
            <a:r>
              <a:rPr lang="en-US" sz="1100" dirty="0">
                <a:latin typeface="+mj-lt"/>
              </a:rPr>
              <a:t>Other explanations were circulating too. Quality of signal, compression, spectral tilt, perceptual weighting, high versus low frequency bands, and masking effects were some the areas of focus - all possible contributors to the effect. Another idea was that the audio file contained two “tracks” – one that was “Laurel” and another “</a:t>
            </a:r>
            <a:r>
              <a:rPr lang="en-US" sz="1100" dirty="0" err="1">
                <a:latin typeface="+mj-lt"/>
              </a:rPr>
              <a:t>Yanny</a:t>
            </a:r>
            <a:r>
              <a:rPr lang="en-US" sz="1100" dirty="0">
                <a:latin typeface="+mj-lt"/>
              </a:rPr>
              <a:t>” – and somehow they had been merged to produce the dichotomy (this explanation suggests the entire event was pre-meditated).</a:t>
            </a:r>
          </a:p>
          <a:p>
            <a:pPr marL="171450" indent="-171450">
              <a:buFont typeface="Arial" panose="020B0604020202020204" pitchFamily="34" charset="0"/>
              <a:buChar char="•"/>
            </a:pPr>
            <a:endParaRPr lang="en-US" sz="1100" dirty="0">
              <a:latin typeface="+mj-lt"/>
            </a:endParaRPr>
          </a:p>
          <a:p>
            <a:pPr marL="171450" indent="-171450">
              <a:buFont typeface="Arial" panose="020B0604020202020204" pitchFamily="34" charset="0"/>
              <a:buChar char="•"/>
            </a:pPr>
            <a:r>
              <a:rPr lang="en-US" sz="1100" dirty="0">
                <a:latin typeface="+mj-lt"/>
              </a:rPr>
              <a:t>It was also shown that shifting all frequencies in the audio signal downward by 20-30% revealed “</a:t>
            </a:r>
            <a:r>
              <a:rPr lang="en-US" sz="1100" dirty="0" err="1">
                <a:latin typeface="+mj-lt"/>
              </a:rPr>
              <a:t>Yanny</a:t>
            </a:r>
            <a:r>
              <a:rPr lang="en-US" sz="1100" dirty="0">
                <a:latin typeface="+mj-lt"/>
              </a:rPr>
              <a:t>” to most listeners. That was an interesting finding because it suggests that the third formant in “laurel”, when shifted downward in frequency, could be taken as the second formant in “</a:t>
            </a:r>
            <a:r>
              <a:rPr lang="en-US" sz="1100" dirty="0" err="1">
                <a:latin typeface="+mj-lt"/>
              </a:rPr>
              <a:t>yanny</a:t>
            </a:r>
            <a:r>
              <a:rPr lang="en-US" sz="1100" dirty="0">
                <a:latin typeface="+mj-lt"/>
              </a:rPr>
              <a:t>”; in addition the downward shift in frequency likely produces conditions were F1 and F2 of “Laurel” perceptually merge and become a single formant.</a:t>
            </a:r>
          </a:p>
        </p:txBody>
      </p:sp>
      <p:pic>
        <p:nvPicPr>
          <p:cNvPr id="11" name="Picture 10">
            <a:extLst>
              <a:ext uri="{FF2B5EF4-FFF2-40B4-BE49-F238E27FC236}">
                <a16:creationId xmlns:a16="http://schemas.microsoft.com/office/drawing/2014/main" id="{C7660D90-044E-E64B-9A84-FA3662B8AC74}"/>
              </a:ext>
            </a:extLst>
          </p:cNvPr>
          <p:cNvPicPr>
            <a:picLocks noChangeAspect="1"/>
          </p:cNvPicPr>
          <p:nvPr/>
        </p:nvPicPr>
        <p:blipFill>
          <a:blip r:embed="rId2"/>
          <a:stretch>
            <a:fillRect/>
          </a:stretch>
        </p:blipFill>
        <p:spPr>
          <a:xfrm>
            <a:off x="4220995" y="1669143"/>
            <a:ext cx="4738429" cy="3614056"/>
          </a:xfrm>
          <a:prstGeom prst="rect">
            <a:avLst/>
          </a:prstGeom>
        </p:spPr>
      </p:pic>
      <p:sp>
        <p:nvSpPr>
          <p:cNvPr id="12" name="TextBox 11">
            <a:extLst>
              <a:ext uri="{FF2B5EF4-FFF2-40B4-BE49-F238E27FC236}">
                <a16:creationId xmlns:a16="http://schemas.microsoft.com/office/drawing/2014/main" id="{6F22F988-6760-B14B-8E20-2153F853029F}"/>
              </a:ext>
            </a:extLst>
          </p:cNvPr>
          <p:cNvSpPr txBox="1"/>
          <p:nvPr/>
        </p:nvSpPr>
        <p:spPr>
          <a:xfrm>
            <a:off x="6306456" y="79830"/>
            <a:ext cx="3055257" cy="830997"/>
          </a:xfrm>
          <a:prstGeom prst="rect">
            <a:avLst/>
          </a:prstGeom>
          <a:noFill/>
        </p:spPr>
        <p:txBody>
          <a:bodyPr wrap="square" rtlCol="0">
            <a:spAutoFit/>
          </a:bodyPr>
          <a:lstStyle/>
          <a:p>
            <a:r>
              <a:rPr lang="en-US" sz="1200" dirty="0">
                <a:latin typeface="+mj-lt"/>
              </a:rPr>
              <a:t>Brad Story</a:t>
            </a:r>
          </a:p>
          <a:p>
            <a:r>
              <a:rPr lang="en-US" sz="1200" dirty="0">
                <a:latin typeface="+mj-lt"/>
              </a:rPr>
              <a:t>Speech, Language, and Hearing Sciences</a:t>
            </a:r>
          </a:p>
          <a:p>
            <a:r>
              <a:rPr lang="en-US" sz="1200" dirty="0">
                <a:latin typeface="+mj-lt"/>
              </a:rPr>
              <a:t>University of Arizona</a:t>
            </a:r>
          </a:p>
          <a:p>
            <a:r>
              <a:rPr lang="en-US" sz="1200" dirty="0">
                <a:latin typeface="+mj-lt"/>
              </a:rPr>
              <a:t>May 22, 2018</a:t>
            </a:r>
          </a:p>
        </p:txBody>
      </p:sp>
      <p:sp>
        <p:nvSpPr>
          <p:cNvPr id="15" name="TextBox 14">
            <a:extLst>
              <a:ext uri="{FF2B5EF4-FFF2-40B4-BE49-F238E27FC236}">
                <a16:creationId xmlns:a16="http://schemas.microsoft.com/office/drawing/2014/main" id="{896C6822-6CF2-F54F-B742-43C20C2457A4}"/>
              </a:ext>
            </a:extLst>
          </p:cNvPr>
          <p:cNvSpPr txBox="1"/>
          <p:nvPr/>
        </p:nvSpPr>
        <p:spPr>
          <a:xfrm>
            <a:off x="5580742" y="6226628"/>
            <a:ext cx="3483429" cy="461665"/>
          </a:xfrm>
          <a:prstGeom prst="rect">
            <a:avLst/>
          </a:prstGeom>
          <a:noFill/>
        </p:spPr>
        <p:txBody>
          <a:bodyPr wrap="square" rtlCol="0">
            <a:spAutoFit/>
          </a:bodyPr>
          <a:lstStyle/>
          <a:p>
            <a:r>
              <a:rPr lang="en-US" sz="1200" dirty="0">
                <a:latin typeface="+mj-lt"/>
              </a:rPr>
              <a:t>These slides are provided to be used as a demonstration of the Laurel/</a:t>
            </a:r>
            <a:r>
              <a:rPr lang="en-US" sz="1200" dirty="0" err="1">
                <a:latin typeface="+mj-lt"/>
              </a:rPr>
              <a:t>Yanny</a:t>
            </a:r>
            <a:r>
              <a:rPr lang="en-US" sz="1200" dirty="0">
                <a:latin typeface="+mj-lt"/>
              </a:rPr>
              <a:t> effect</a:t>
            </a:r>
          </a:p>
        </p:txBody>
      </p:sp>
    </p:spTree>
    <p:extLst>
      <p:ext uri="{BB962C8B-B14F-4D97-AF65-F5344CB8AC3E}">
        <p14:creationId xmlns:p14="http://schemas.microsoft.com/office/powerpoint/2010/main" val="393120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88CE518D-8E45-E340-AE5E-8AD3EAFB6F1A}"/>
              </a:ext>
            </a:extLst>
          </p:cNvPr>
          <p:cNvPicPr>
            <a:picLocks noChangeAspect="1"/>
          </p:cNvPicPr>
          <p:nvPr/>
        </p:nvPicPr>
        <p:blipFill>
          <a:blip r:embed="rId30"/>
          <a:stretch>
            <a:fillRect/>
          </a:stretch>
        </p:blipFill>
        <p:spPr>
          <a:xfrm>
            <a:off x="6748109" y="4035451"/>
            <a:ext cx="2225040" cy="2743200"/>
          </a:xfrm>
          <a:prstGeom prst="rect">
            <a:avLst/>
          </a:prstGeom>
        </p:spPr>
      </p:pic>
      <p:pic>
        <p:nvPicPr>
          <p:cNvPr id="51" name="Picture 50">
            <a:extLst>
              <a:ext uri="{FF2B5EF4-FFF2-40B4-BE49-F238E27FC236}">
                <a16:creationId xmlns:a16="http://schemas.microsoft.com/office/drawing/2014/main" id="{224F4E10-29F2-BA43-87CA-40E2E22F68C1}"/>
              </a:ext>
            </a:extLst>
          </p:cNvPr>
          <p:cNvPicPr>
            <a:picLocks noChangeAspect="1"/>
          </p:cNvPicPr>
          <p:nvPr/>
        </p:nvPicPr>
        <p:blipFill>
          <a:blip r:embed="rId31"/>
          <a:stretch>
            <a:fillRect/>
          </a:stretch>
        </p:blipFill>
        <p:spPr>
          <a:xfrm>
            <a:off x="3317219" y="4035451"/>
            <a:ext cx="2225040" cy="2743200"/>
          </a:xfrm>
          <a:prstGeom prst="rect">
            <a:avLst/>
          </a:prstGeom>
        </p:spPr>
      </p:pic>
      <p:pic>
        <p:nvPicPr>
          <p:cNvPr id="45" name="Picture 44">
            <a:extLst>
              <a:ext uri="{FF2B5EF4-FFF2-40B4-BE49-F238E27FC236}">
                <a16:creationId xmlns:a16="http://schemas.microsoft.com/office/drawing/2014/main" id="{3C0A8232-EC10-A747-9D93-A2A96D7FF654}"/>
              </a:ext>
            </a:extLst>
          </p:cNvPr>
          <p:cNvPicPr>
            <a:picLocks noChangeAspect="1"/>
          </p:cNvPicPr>
          <p:nvPr/>
        </p:nvPicPr>
        <p:blipFill>
          <a:blip r:embed="rId32"/>
          <a:stretch>
            <a:fillRect/>
          </a:stretch>
        </p:blipFill>
        <p:spPr>
          <a:xfrm>
            <a:off x="135712" y="4035451"/>
            <a:ext cx="2225040" cy="2743200"/>
          </a:xfrm>
          <a:prstGeom prst="rect">
            <a:avLst/>
          </a:prstGeom>
        </p:spPr>
      </p:pic>
      <p:sp>
        <p:nvSpPr>
          <p:cNvPr id="28" name="TextBox 27">
            <a:extLst>
              <a:ext uri="{FF2B5EF4-FFF2-40B4-BE49-F238E27FC236}">
                <a16:creationId xmlns:a16="http://schemas.microsoft.com/office/drawing/2014/main" id="{4C94CEF2-16A8-3845-ABEF-7F255B7A2F6C}"/>
              </a:ext>
            </a:extLst>
          </p:cNvPr>
          <p:cNvSpPr txBox="1"/>
          <p:nvPr/>
        </p:nvSpPr>
        <p:spPr>
          <a:xfrm>
            <a:off x="732975" y="3040734"/>
            <a:ext cx="834571" cy="338554"/>
          </a:xfrm>
          <a:prstGeom prst="rect">
            <a:avLst/>
          </a:prstGeom>
          <a:noFill/>
        </p:spPr>
        <p:txBody>
          <a:bodyPr wrap="square" rtlCol="0">
            <a:spAutoFit/>
          </a:bodyPr>
          <a:lstStyle/>
          <a:p>
            <a:pPr algn="ctr"/>
            <a:r>
              <a:rPr lang="en-US" sz="1600" b="1" dirty="0"/>
              <a:t>1</a:t>
            </a:r>
          </a:p>
        </p:txBody>
      </p:sp>
      <p:sp>
        <p:nvSpPr>
          <p:cNvPr id="29" name="TextBox 28">
            <a:extLst>
              <a:ext uri="{FF2B5EF4-FFF2-40B4-BE49-F238E27FC236}">
                <a16:creationId xmlns:a16="http://schemas.microsoft.com/office/drawing/2014/main" id="{E72816FA-44CA-5E41-91FD-FC523CD59883}"/>
              </a:ext>
            </a:extLst>
          </p:cNvPr>
          <p:cNvSpPr txBox="1"/>
          <p:nvPr/>
        </p:nvSpPr>
        <p:spPr>
          <a:xfrm>
            <a:off x="2220687" y="3004449"/>
            <a:ext cx="834571" cy="338554"/>
          </a:xfrm>
          <a:prstGeom prst="rect">
            <a:avLst/>
          </a:prstGeom>
          <a:noFill/>
        </p:spPr>
        <p:txBody>
          <a:bodyPr wrap="square" rtlCol="0">
            <a:spAutoFit/>
          </a:bodyPr>
          <a:lstStyle/>
          <a:p>
            <a:pPr algn="ctr"/>
            <a:r>
              <a:rPr lang="en-US" sz="1600" b="1" dirty="0"/>
              <a:t>.9</a:t>
            </a:r>
          </a:p>
        </p:txBody>
      </p:sp>
      <p:sp>
        <p:nvSpPr>
          <p:cNvPr id="31" name="TextBox 30">
            <a:extLst>
              <a:ext uri="{FF2B5EF4-FFF2-40B4-BE49-F238E27FC236}">
                <a16:creationId xmlns:a16="http://schemas.microsoft.com/office/drawing/2014/main" id="{ECE10D3E-F6B8-9C4C-B613-D9198BF84C8C}"/>
              </a:ext>
            </a:extLst>
          </p:cNvPr>
          <p:cNvSpPr txBox="1"/>
          <p:nvPr/>
        </p:nvSpPr>
        <p:spPr>
          <a:xfrm>
            <a:off x="2663381" y="3004449"/>
            <a:ext cx="834571" cy="338554"/>
          </a:xfrm>
          <a:prstGeom prst="rect">
            <a:avLst/>
          </a:prstGeom>
          <a:noFill/>
        </p:spPr>
        <p:txBody>
          <a:bodyPr wrap="square" rtlCol="0">
            <a:spAutoFit/>
          </a:bodyPr>
          <a:lstStyle/>
          <a:p>
            <a:pPr algn="ctr"/>
            <a:r>
              <a:rPr lang="en-US" sz="1600" b="1" dirty="0"/>
              <a:t>.85</a:t>
            </a:r>
          </a:p>
        </p:txBody>
      </p:sp>
      <p:sp>
        <p:nvSpPr>
          <p:cNvPr id="32" name="TextBox 31">
            <a:extLst>
              <a:ext uri="{FF2B5EF4-FFF2-40B4-BE49-F238E27FC236}">
                <a16:creationId xmlns:a16="http://schemas.microsoft.com/office/drawing/2014/main" id="{59C3D74A-B9DF-374B-9FA1-E6271B7BB64B}"/>
              </a:ext>
            </a:extLst>
          </p:cNvPr>
          <p:cNvSpPr txBox="1"/>
          <p:nvPr/>
        </p:nvSpPr>
        <p:spPr>
          <a:xfrm>
            <a:off x="3940633" y="3004449"/>
            <a:ext cx="834571" cy="338554"/>
          </a:xfrm>
          <a:prstGeom prst="rect">
            <a:avLst/>
          </a:prstGeom>
          <a:noFill/>
        </p:spPr>
        <p:txBody>
          <a:bodyPr wrap="square" rtlCol="0">
            <a:spAutoFit/>
          </a:bodyPr>
          <a:lstStyle/>
          <a:p>
            <a:pPr algn="ctr"/>
            <a:r>
              <a:rPr lang="en-US" sz="1600" b="1" dirty="0"/>
              <a:t>.8</a:t>
            </a:r>
          </a:p>
        </p:txBody>
      </p:sp>
      <p:sp>
        <p:nvSpPr>
          <p:cNvPr id="33" name="TextBox 32">
            <a:extLst>
              <a:ext uri="{FF2B5EF4-FFF2-40B4-BE49-F238E27FC236}">
                <a16:creationId xmlns:a16="http://schemas.microsoft.com/office/drawing/2014/main" id="{19D52C07-893A-FF4F-AA7B-CD0439EDC1AA}"/>
              </a:ext>
            </a:extLst>
          </p:cNvPr>
          <p:cNvSpPr txBox="1"/>
          <p:nvPr/>
        </p:nvSpPr>
        <p:spPr>
          <a:xfrm>
            <a:off x="5479148" y="3004449"/>
            <a:ext cx="834571" cy="338554"/>
          </a:xfrm>
          <a:prstGeom prst="rect">
            <a:avLst/>
          </a:prstGeom>
          <a:noFill/>
        </p:spPr>
        <p:txBody>
          <a:bodyPr wrap="square" rtlCol="0">
            <a:spAutoFit/>
          </a:bodyPr>
          <a:lstStyle/>
          <a:p>
            <a:pPr algn="ctr"/>
            <a:r>
              <a:rPr lang="en-US" sz="1600" b="1" dirty="0"/>
              <a:t>.78</a:t>
            </a:r>
          </a:p>
        </p:txBody>
      </p:sp>
      <p:sp>
        <p:nvSpPr>
          <p:cNvPr id="34" name="TextBox 33">
            <a:extLst>
              <a:ext uri="{FF2B5EF4-FFF2-40B4-BE49-F238E27FC236}">
                <a16:creationId xmlns:a16="http://schemas.microsoft.com/office/drawing/2014/main" id="{D4F72C1D-69FF-1B4D-84F6-C683540197B3}"/>
              </a:ext>
            </a:extLst>
          </p:cNvPr>
          <p:cNvSpPr txBox="1"/>
          <p:nvPr/>
        </p:nvSpPr>
        <p:spPr>
          <a:xfrm>
            <a:off x="5943603" y="3004449"/>
            <a:ext cx="834571" cy="338554"/>
          </a:xfrm>
          <a:prstGeom prst="rect">
            <a:avLst/>
          </a:prstGeom>
          <a:noFill/>
        </p:spPr>
        <p:txBody>
          <a:bodyPr wrap="square" rtlCol="0">
            <a:spAutoFit/>
          </a:bodyPr>
          <a:lstStyle/>
          <a:p>
            <a:pPr algn="ctr"/>
            <a:r>
              <a:rPr lang="en-US" sz="1600" b="1" dirty="0"/>
              <a:t>.75</a:t>
            </a:r>
          </a:p>
        </p:txBody>
      </p:sp>
      <p:sp>
        <p:nvSpPr>
          <p:cNvPr id="35" name="TextBox 34">
            <a:extLst>
              <a:ext uri="{FF2B5EF4-FFF2-40B4-BE49-F238E27FC236}">
                <a16:creationId xmlns:a16="http://schemas.microsoft.com/office/drawing/2014/main" id="{53F82F0B-7838-0348-A215-1474FE5B88D0}"/>
              </a:ext>
            </a:extLst>
          </p:cNvPr>
          <p:cNvSpPr txBox="1"/>
          <p:nvPr/>
        </p:nvSpPr>
        <p:spPr>
          <a:xfrm>
            <a:off x="7424057" y="3004449"/>
            <a:ext cx="834571" cy="338554"/>
          </a:xfrm>
          <a:prstGeom prst="rect">
            <a:avLst/>
          </a:prstGeom>
          <a:noFill/>
        </p:spPr>
        <p:txBody>
          <a:bodyPr wrap="square" rtlCol="0">
            <a:spAutoFit/>
          </a:bodyPr>
          <a:lstStyle/>
          <a:p>
            <a:pPr algn="ctr"/>
            <a:r>
              <a:rPr lang="en-US" sz="1600" b="1" dirty="0"/>
              <a:t>.7</a:t>
            </a:r>
          </a:p>
        </p:txBody>
      </p:sp>
      <p:sp>
        <p:nvSpPr>
          <p:cNvPr id="40" name="Rounded Rectangle 39">
            <a:extLst>
              <a:ext uri="{FF2B5EF4-FFF2-40B4-BE49-F238E27FC236}">
                <a16:creationId xmlns:a16="http://schemas.microsoft.com/office/drawing/2014/main" id="{6AADDA18-ED52-354F-8E35-4A319F600730}"/>
              </a:ext>
            </a:extLst>
          </p:cNvPr>
          <p:cNvSpPr/>
          <p:nvPr/>
        </p:nvSpPr>
        <p:spPr>
          <a:xfrm>
            <a:off x="116116" y="3084286"/>
            <a:ext cx="2271484" cy="3686622"/>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E062E85D-C8AE-8642-B66A-0ACF711269FF}"/>
              </a:ext>
            </a:extLst>
          </p:cNvPr>
          <p:cNvSpPr/>
          <p:nvPr/>
        </p:nvSpPr>
        <p:spPr>
          <a:xfrm>
            <a:off x="3309259" y="3033486"/>
            <a:ext cx="2271484" cy="3737422"/>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A792A2FC-294F-0A4B-90CE-FFFA3E5532D9}"/>
              </a:ext>
            </a:extLst>
          </p:cNvPr>
          <p:cNvSpPr/>
          <p:nvPr/>
        </p:nvSpPr>
        <p:spPr>
          <a:xfrm>
            <a:off x="6683826" y="3048000"/>
            <a:ext cx="2271484" cy="3722908"/>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05340E8-04C2-654A-9DDA-05548E72E874}"/>
              </a:ext>
            </a:extLst>
          </p:cNvPr>
          <p:cNvSpPr txBox="1"/>
          <p:nvPr/>
        </p:nvSpPr>
        <p:spPr>
          <a:xfrm>
            <a:off x="6604000" y="0"/>
            <a:ext cx="2902857" cy="261610"/>
          </a:xfrm>
          <a:prstGeom prst="rect">
            <a:avLst/>
          </a:prstGeom>
          <a:noFill/>
        </p:spPr>
        <p:txBody>
          <a:bodyPr wrap="square" rtlCol="0">
            <a:spAutoFit/>
          </a:bodyPr>
          <a:lstStyle/>
          <a:p>
            <a:r>
              <a:rPr lang="en-US" sz="1050" i="1" dirty="0">
                <a:latin typeface="+mj-lt"/>
              </a:rPr>
              <a:t>Brad Story, University of Arizona, 05.22.2018</a:t>
            </a:r>
          </a:p>
        </p:txBody>
      </p:sp>
      <p:sp>
        <p:nvSpPr>
          <p:cNvPr id="46" name="TextBox 45">
            <a:extLst>
              <a:ext uri="{FF2B5EF4-FFF2-40B4-BE49-F238E27FC236}">
                <a16:creationId xmlns:a16="http://schemas.microsoft.com/office/drawing/2014/main" id="{9ED5A4E0-3FF1-D441-93A7-84C1D1DA3D90}"/>
              </a:ext>
            </a:extLst>
          </p:cNvPr>
          <p:cNvSpPr txBox="1"/>
          <p:nvPr/>
        </p:nvSpPr>
        <p:spPr>
          <a:xfrm>
            <a:off x="275770" y="3360051"/>
            <a:ext cx="820058" cy="230832"/>
          </a:xfrm>
          <a:prstGeom prst="rect">
            <a:avLst/>
          </a:prstGeom>
          <a:noFill/>
        </p:spPr>
        <p:txBody>
          <a:bodyPr wrap="square" rtlCol="0">
            <a:spAutoFit/>
          </a:bodyPr>
          <a:lstStyle/>
          <a:p>
            <a:r>
              <a:rPr lang="en-US" sz="900" b="1" dirty="0" err="1">
                <a:latin typeface="+mj-lt"/>
              </a:rPr>
              <a:t>TubeTalker</a:t>
            </a:r>
            <a:endParaRPr lang="en-US" sz="1050" b="1" dirty="0">
              <a:latin typeface="+mj-lt"/>
            </a:endParaRPr>
          </a:p>
        </p:txBody>
      </p:sp>
      <p:sp>
        <p:nvSpPr>
          <p:cNvPr id="47" name="TextBox 46">
            <a:extLst>
              <a:ext uri="{FF2B5EF4-FFF2-40B4-BE49-F238E27FC236}">
                <a16:creationId xmlns:a16="http://schemas.microsoft.com/office/drawing/2014/main" id="{B2B72618-96EC-CF4D-B1F1-BFCA5F326380}"/>
              </a:ext>
            </a:extLst>
          </p:cNvPr>
          <p:cNvSpPr txBox="1"/>
          <p:nvPr/>
        </p:nvSpPr>
        <p:spPr>
          <a:xfrm>
            <a:off x="58056" y="3730165"/>
            <a:ext cx="1146629" cy="369332"/>
          </a:xfrm>
          <a:prstGeom prst="rect">
            <a:avLst/>
          </a:prstGeom>
          <a:noFill/>
        </p:spPr>
        <p:txBody>
          <a:bodyPr wrap="square" rtlCol="0">
            <a:spAutoFit/>
          </a:bodyPr>
          <a:lstStyle/>
          <a:p>
            <a:pPr algn="ctr"/>
            <a:r>
              <a:rPr lang="en-US" sz="900" b="1" dirty="0" err="1">
                <a:latin typeface="+mj-lt"/>
              </a:rPr>
              <a:t>TubeTalker</a:t>
            </a:r>
            <a:endParaRPr lang="en-US" sz="900" b="1" dirty="0">
              <a:latin typeface="+mj-lt"/>
            </a:endParaRPr>
          </a:p>
          <a:p>
            <a:pPr algn="ctr"/>
            <a:r>
              <a:rPr lang="en-US" sz="900" b="1" dirty="0">
                <a:latin typeface="+mj-lt"/>
              </a:rPr>
              <a:t>(pre-emphasized)</a:t>
            </a:r>
          </a:p>
        </p:txBody>
      </p:sp>
      <p:sp>
        <p:nvSpPr>
          <p:cNvPr id="48" name="TextBox 47">
            <a:extLst>
              <a:ext uri="{FF2B5EF4-FFF2-40B4-BE49-F238E27FC236}">
                <a16:creationId xmlns:a16="http://schemas.microsoft.com/office/drawing/2014/main" id="{B2DE159F-664A-074B-A860-51E2338443D3}"/>
              </a:ext>
            </a:extLst>
          </p:cNvPr>
          <p:cNvSpPr txBox="1"/>
          <p:nvPr/>
        </p:nvSpPr>
        <p:spPr>
          <a:xfrm>
            <a:off x="769257" y="529770"/>
            <a:ext cx="8019143" cy="2169825"/>
          </a:xfrm>
          <a:prstGeom prst="rect">
            <a:avLst/>
          </a:prstGeom>
          <a:noFill/>
        </p:spPr>
        <p:txBody>
          <a:bodyPr wrap="square" rtlCol="0">
            <a:spAutoFit/>
          </a:bodyPr>
          <a:lstStyle/>
          <a:p>
            <a:pPr marL="228600" indent="-228600">
              <a:buFont typeface="+mj-lt"/>
              <a:buAutoNum type="arabicPeriod"/>
            </a:pPr>
            <a:r>
              <a:rPr lang="en-US" sz="900" dirty="0">
                <a:latin typeface="+mj-lt"/>
              </a:rPr>
              <a:t>In order to rule out any bizarre or particularly special quality of the original twitter audio signal, and to allow for flexible control of voice source and vocal tract parameters, a version of  “laurel” was generated with </a:t>
            </a:r>
            <a:r>
              <a:rPr lang="en-US" sz="900" dirty="0" err="1">
                <a:latin typeface="+mj-lt"/>
              </a:rPr>
              <a:t>TubeTalker</a:t>
            </a:r>
            <a:r>
              <a:rPr lang="en-US" sz="900" dirty="0">
                <a:latin typeface="+mj-lt"/>
              </a:rPr>
              <a:t>*, a computational model of speech production.</a:t>
            </a:r>
          </a:p>
          <a:p>
            <a:pPr marL="228600" indent="-228600">
              <a:buFont typeface="+mj-lt"/>
              <a:buAutoNum type="arabicPeriod"/>
            </a:pPr>
            <a:endParaRPr lang="en-US" sz="900" dirty="0">
              <a:latin typeface="+mj-lt"/>
            </a:endParaRPr>
          </a:p>
          <a:p>
            <a:pPr marL="228600" indent="-228600">
              <a:buFont typeface="+mj-lt"/>
              <a:buAutoNum type="arabicPeriod"/>
            </a:pPr>
            <a:r>
              <a:rPr lang="en-US" sz="900" dirty="0">
                <a:latin typeface="+mj-lt"/>
              </a:rPr>
              <a:t>An audio signal was generated by specifying the vocal tract modulations (analogous to articulatory movements) required for the word “laurel” – that is, nothing “</a:t>
            </a:r>
            <a:r>
              <a:rPr lang="en-US" sz="900" dirty="0" err="1">
                <a:latin typeface="+mj-lt"/>
              </a:rPr>
              <a:t>Yanny</a:t>
            </a:r>
            <a:r>
              <a:rPr lang="en-US" sz="900" dirty="0">
                <a:latin typeface="+mj-lt"/>
              </a:rPr>
              <a:t>”-like was specified at all.</a:t>
            </a:r>
          </a:p>
          <a:p>
            <a:pPr marL="228600" indent="-228600">
              <a:buFont typeface="+mj-lt"/>
              <a:buAutoNum type="arabicPeriod"/>
            </a:pPr>
            <a:endParaRPr lang="en-US" sz="900" dirty="0">
              <a:latin typeface="+mj-lt"/>
            </a:endParaRPr>
          </a:p>
          <a:p>
            <a:pPr marL="228600" indent="-228600">
              <a:buFont typeface="+mj-lt"/>
              <a:buAutoNum type="arabicPeriod"/>
            </a:pPr>
            <a:r>
              <a:rPr lang="en-US" sz="900" dirty="0">
                <a:latin typeface="+mj-lt"/>
              </a:rPr>
              <a:t>The unaltered </a:t>
            </a:r>
            <a:r>
              <a:rPr lang="en-US" sz="900" dirty="0" err="1">
                <a:latin typeface="+mj-lt"/>
              </a:rPr>
              <a:t>TubeTalker</a:t>
            </a:r>
            <a:r>
              <a:rPr lang="en-US" sz="900" dirty="0">
                <a:latin typeface="+mj-lt"/>
              </a:rPr>
              <a:t> version is shown below in the first panel (far left) as a waveform and narrowband spectrogram. The black dots the vocal tract resonances (formants) that were calculated during the production of the word. The gray audio icon will play the original signal, whereas the orange icon will play a pre-emphasized version. Pre-emphasis tilts the spectrum +6 dB per octave which may enhance the effect. The narrow band spectrogram show </a:t>
            </a:r>
          </a:p>
          <a:p>
            <a:pPr marL="228600" indent="-228600">
              <a:buFont typeface="+mj-lt"/>
              <a:buAutoNum type="arabicPeriod"/>
            </a:pPr>
            <a:endParaRPr lang="en-US" sz="900" dirty="0">
              <a:latin typeface="+mj-lt"/>
            </a:endParaRPr>
          </a:p>
          <a:p>
            <a:pPr marL="228600" indent="-228600">
              <a:buFont typeface="+mj-lt"/>
              <a:buAutoNum type="arabicPeriod"/>
            </a:pPr>
            <a:r>
              <a:rPr lang="en-US" sz="900" dirty="0">
                <a:latin typeface="+mj-lt"/>
              </a:rPr>
              <a:t>Frequency shifted versions are shown from left to right. The numbers above each sample indicate the frequency scale factor (i.e. .9 means frequency was downshifted by 10%).</a:t>
            </a:r>
          </a:p>
          <a:p>
            <a:pPr marL="228600" indent="-228600">
              <a:buFont typeface="+mj-lt"/>
              <a:buAutoNum type="arabicPeriod"/>
            </a:pPr>
            <a:endParaRPr lang="en-US" sz="900" dirty="0">
              <a:latin typeface="+mj-lt"/>
            </a:endParaRPr>
          </a:p>
          <a:p>
            <a:pPr marL="228600" indent="-228600">
              <a:buFont typeface="+mj-lt"/>
              <a:buAutoNum type="arabicPeriod"/>
            </a:pPr>
            <a:r>
              <a:rPr lang="en-US" sz="900" dirty="0">
                <a:latin typeface="+mj-lt"/>
              </a:rPr>
              <a:t>Listen to each and decide Laurel or </a:t>
            </a:r>
            <a:r>
              <a:rPr lang="en-US" sz="900" dirty="0" err="1">
                <a:latin typeface="+mj-lt"/>
              </a:rPr>
              <a:t>Yanny</a:t>
            </a:r>
            <a:r>
              <a:rPr lang="en-US" sz="900" dirty="0">
                <a:latin typeface="+mj-lt"/>
              </a:rPr>
              <a:t>. If you play samples consecutively from left to right and then from right to left, you may experience a hysteresis effect. That is, you may shift from “</a:t>
            </a:r>
            <a:r>
              <a:rPr lang="en-US" sz="900" dirty="0" err="1">
                <a:latin typeface="+mj-lt"/>
              </a:rPr>
              <a:t>Yanny</a:t>
            </a:r>
            <a:r>
              <a:rPr lang="en-US" sz="900" dirty="0">
                <a:latin typeface="+mj-lt"/>
              </a:rPr>
              <a:t>” back to  “Laurel” at a different sample than the shift from “Laurel” to “</a:t>
            </a:r>
            <a:r>
              <a:rPr lang="en-US" sz="900" dirty="0" err="1">
                <a:latin typeface="+mj-lt"/>
              </a:rPr>
              <a:t>Yanny</a:t>
            </a:r>
            <a:r>
              <a:rPr lang="en-US" sz="900" dirty="0">
                <a:latin typeface="+mj-lt"/>
              </a:rPr>
              <a:t>”.</a:t>
            </a:r>
          </a:p>
        </p:txBody>
      </p:sp>
      <p:sp>
        <p:nvSpPr>
          <p:cNvPr id="49" name="TextBox 48">
            <a:extLst>
              <a:ext uri="{FF2B5EF4-FFF2-40B4-BE49-F238E27FC236}">
                <a16:creationId xmlns:a16="http://schemas.microsoft.com/office/drawing/2014/main" id="{5E08B200-BFB9-3B4C-B9DD-CA62D7BE54D8}"/>
              </a:ext>
            </a:extLst>
          </p:cNvPr>
          <p:cNvSpPr txBox="1"/>
          <p:nvPr/>
        </p:nvSpPr>
        <p:spPr>
          <a:xfrm>
            <a:off x="1836058" y="0"/>
            <a:ext cx="5733143" cy="369332"/>
          </a:xfrm>
          <a:prstGeom prst="rect">
            <a:avLst/>
          </a:prstGeom>
          <a:noFill/>
        </p:spPr>
        <p:txBody>
          <a:bodyPr wrap="square" rtlCol="0">
            <a:spAutoFit/>
          </a:bodyPr>
          <a:lstStyle/>
          <a:p>
            <a:pPr algn="ctr"/>
            <a:r>
              <a:rPr lang="en-US" b="1" dirty="0">
                <a:latin typeface="+mj-lt"/>
              </a:rPr>
              <a:t>Laurel or </a:t>
            </a:r>
            <a:r>
              <a:rPr lang="en-US" b="1" dirty="0" err="1">
                <a:latin typeface="+mj-lt"/>
              </a:rPr>
              <a:t>Yanny</a:t>
            </a:r>
            <a:r>
              <a:rPr lang="en-US" b="1" dirty="0">
                <a:latin typeface="+mj-lt"/>
              </a:rPr>
              <a:t>?</a:t>
            </a:r>
          </a:p>
        </p:txBody>
      </p:sp>
      <p:pic>
        <p:nvPicPr>
          <p:cNvPr id="2" name="TubeTalker_LYdemo_normal_1.wav">
            <a:hlinkClick r:id="" action="ppaction://media"/>
            <a:extLst>
              <a:ext uri="{FF2B5EF4-FFF2-40B4-BE49-F238E27FC236}">
                <a16:creationId xmlns:a16="http://schemas.microsoft.com/office/drawing/2014/main" id="{777623F1-4545-BC4C-BFBF-2B1E66E62874}"/>
              </a:ext>
            </a:extLst>
          </p:cNvPr>
          <p:cNvPicPr>
            <a:picLocks noChangeAspect="1"/>
          </p:cNvPicPr>
          <p:nvPr>
            <a:audioFile r:link="rId2"/>
            <p:extLst>
              <p:ext uri="{DAA4B4D4-6D71-4841-9C94-3DE7FCFB9230}">
                <p14:media xmlns:p14="http://schemas.microsoft.com/office/powerpoint/2010/main" r:embed="rId1"/>
              </p:ext>
            </p:extLst>
          </p:nvPr>
        </p:nvPicPr>
        <p:blipFill>
          <a:blip r:embed="rId33">
            <a:duotone>
              <a:prstClr val="black"/>
              <a:schemeClr val="tx2">
                <a:tint val="45000"/>
                <a:satMod val="400000"/>
              </a:schemeClr>
            </a:duotone>
          </a:blip>
          <a:stretch>
            <a:fillRect/>
          </a:stretch>
        </p:blipFill>
        <p:spPr>
          <a:xfrm>
            <a:off x="1059663" y="3312768"/>
            <a:ext cx="325120" cy="325120"/>
          </a:xfrm>
          <a:prstGeom prst="rect">
            <a:avLst/>
          </a:prstGeom>
        </p:spPr>
      </p:pic>
      <p:pic>
        <p:nvPicPr>
          <p:cNvPr id="3" name="TubeTalker_LYdemo_normal_2.wav">
            <a:hlinkClick r:id="" action="ppaction://media"/>
            <a:extLst>
              <a:ext uri="{FF2B5EF4-FFF2-40B4-BE49-F238E27FC236}">
                <a16:creationId xmlns:a16="http://schemas.microsoft.com/office/drawing/2014/main" id="{330DA635-8DB6-C448-AB84-85AE5CB7091E}"/>
              </a:ext>
            </a:extLst>
          </p:cNvPr>
          <p:cNvPicPr>
            <a:picLocks noChangeAspect="1"/>
          </p:cNvPicPr>
          <p:nvPr>
            <a:audioFile r:link="rId4"/>
            <p:extLst>
              <p:ext uri="{DAA4B4D4-6D71-4841-9C94-3DE7FCFB9230}">
                <p14:media xmlns:p14="http://schemas.microsoft.com/office/powerpoint/2010/main" r:embed="rId3"/>
              </p:ext>
            </p:extLst>
          </p:nvPr>
        </p:nvPicPr>
        <p:blipFill>
          <a:blip r:embed="rId33">
            <a:duotone>
              <a:prstClr val="black"/>
              <a:schemeClr val="tx2">
                <a:tint val="45000"/>
                <a:satMod val="400000"/>
              </a:schemeClr>
            </a:duotone>
          </a:blip>
          <a:stretch>
            <a:fillRect/>
          </a:stretch>
        </p:blipFill>
        <p:spPr>
          <a:xfrm>
            <a:off x="2457712" y="3312768"/>
            <a:ext cx="325120" cy="325120"/>
          </a:xfrm>
          <a:prstGeom prst="rect">
            <a:avLst/>
          </a:prstGeom>
        </p:spPr>
      </p:pic>
      <p:pic>
        <p:nvPicPr>
          <p:cNvPr id="18" name="TubeTalker_LYdemo_normal_3.wav">
            <a:hlinkClick r:id="" action="ppaction://media"/>
            <a:extLst>
              <a:ext uri="{FF2B5EF4-FFF2-40B4-BE49-F238E27FC236}">
                <a16:creationId xmlns:a16="http://schemas.microsoft.com/office/drawing/2014/main" id="{E68D2E35-E588-F04D-B218-AF019623D943}"/>
              </a:ext>
            </a:extLst>
          </p:cNvPr>
          <p:cNvPicPr>
            <a:picLocks noChangeAspect="1"/>
          </p:cNvPicPr>
          <p:nvPr>
            <a:audioFile r:link="rId6"/>
            <p:extLst>
              <p:ext uri="{DAA4B4D4-6D71-4841-9C94-3DE7FCFB9230}">
                <p14:media xmlns:p14="http://schemas.microsoft.com/office/powerpoint/2010/main" r:embed="rId5"/>
              </p:ext>
            </p:extLst>
          </p:nvPr>
        </p:nvPicPr>
        <p:blipFill>
          <a:blip r:embed="rId33">
            <a:duotone>
              <a:prstClr val="black"/>
              <a:schemeClr val="tx2">
                <a:tint val="45000"/>
                <a:satMod val="400000"/>
              </a:schemeClr>
            </a:duotone>
          </a:blip>
          <a:stretch>
            <a:fillRect/>
          </a:stretch>
        </p:blipFill>
        <p:spPr>
          <a:xfrm>
            <a:off x="2896019" y="3312768"/>
            <a:ext cx="325120" cy="325120"/>
          </a:xfrm>
          <a:prstGeom prst="rect">
            <a:avLst/>
          </a:prstGeom>
        </p:spPr>
      </p:pic>
      <p:pic>
        <p:nvPicPr>
          <p:cNvPr id="19" name="TubeTalker_LYdemo_normal_4.wav">
            <a:hlinkClick r:id="" action="ppaction://media"/>
            <a:extLst>
              <a:ext uri="{FF2B5EF4-FFF2-40B4-BE49-F238E27FC236}">
                <a16:creationId xmlns:a16="http://schemas.microsoft.com/office/drawing/2014/main" id="{124E2AE8-CFB3-3A4F-A88C-CFABCD5F48FA}"/>
              </a:ext>
            </a:extLst>
          </p:cNvPr>
          <p:cNvPicPr>
            <a:picLocks noChangeAspect="1"/>
          </p:cNvPicPr>
          <p:nvPr>
            <a:audioFile r:link="rId8"/>
            <p:extLst>
              <p:ext uri="{DAA4B4D4-6D71-4841-9C94-3DE7FCFB9230}">
                <p14:media xmlns:p14="http://schemas.microsoft.com/office/powerpoint/2010/main" r:embed="rId7"/>
              </p:ext>
            </p:extLst>
          </p:nvPr>
        </p:nvPicPr>
        <p:blipFill>
          <a:blip r:embed="rId33">
            <a:duotone>
              <a:prstClr val="black"/>
              <a:schemeClr val="tx2">
                <a:tint val="45000"/>
                <a:satMod val="400000"/>
              </a:schemeClr>
            </a:duotone>
          </a:blip>
          <a:stretch>
            <a:fillRect/>
          </a:stretch>
        </p:blipFill>
        <p:spPr>
          <a:xfrm>
            <a:off x="4195827" y="3312768"/>
            <a:ext cx="325120" cy="325120"/>
          </a:xfrm>
          <a:prstGeom prst="rect">
            <a:avLst/>
          </a:prstGeom>
        </p:spPr>
      </p:pic>
      <p:pic>
        <p:nvPicPr>
          <p:cNvPr id="20" name="TubeTalker_LYdemo_normal_5.wav">
            <a:hlinkClick r:id="" action="ppaction://media"/>
            <a:extLst>
              <a:ext uri="{FF2B5EF4-FFF2-40B4-BE49-F238E27FC236}">
                <a16:creationId xmlns:a16="http://schemas.microsoft.com/office/drawing/2014/main" id="{6C3A7547-AB4E-544C-AC04-9B6FD6F2AAE1}"/>
              </a:ext>
            </a:extLst>
          </p:cNvPr>
          <p:cNvPicPr>
            <a:picLocks noChangeAspect="1"/>
          </p:cNvPicPr>
          <p:nvPr>
            <a:audioFile r:link="rId10"/>
            <p:extLst>
              <p:ext uri="{DAA4B4D4-6D71-4841-9C94-3DE7FCFB9230}">
                <p14:media xmlns:p14="http://schemas.microsoft.com/office/powerpoint/2010/main" r:embed="rId9"/>
              </p:ext>
            </p:extLst>
          </p:nvPr>
        </p:nvPicPr>
        <p:blipFill>
          <a:blip r:embed="rId33">
            <a:duotone>
              <a:prstClr val="black"/>
              <a:schemeClr val="tx2">
                <a:tint val="45000"/>
                <a:satMod val="400000"/>
              </a:schemeClr>
            </a:duotone>
          </a:blip>
          <a:stretch>
            <a:fillRect/>
          </a:stretch>
        </p:blipFill>
        <p:spPr>
          <a:xfrm>
            <a:off x="5669448" y="3312768"/>
            <a:ext cx="325120" cy="325120"/>
          </a:xfrm>
          <a:prstGeom prst="rect">
            <a:avLst/>
          </a:prstGeom>
        </p:spPr>
      </p:pic>
      <p:pic>
        <p:nvPicPr>
          <p:cNvPr id="21" name="TubeTalker_LYdemo_normal_6.wav">
            <a:hlinkClick r:id="" action="ppaction://media"/>
            <a:extLst>
              <a:ext uri="{FF2B5EF4-FFF2-40B4-BE49-F238E27FC236}">
                <a16:creationId xmlns:a16="http://schemas.microsoft.com/office/drawing/2014/main" id="{1741928A-BEE8-CC4D-9562-B5B571F9A45A}"/>
              </a:ext>
            </a:extLst>
          </p:cNvPr>
          <p:cNvPicPr>
            <a:picLocks noChangeAspect="1"/>
          </p:cNvPicPr>
          <p:nvPr>
            <a:audioFile r:link="rId12"/>
            <p:extLst>
              <p:ext uri="{DAA4B4D4-6D71-4841-9C94-3DE7FCFB9230}">
                <p14:media xmlns:p14="http://schemas.microsoft.com/office/powerpoint/2010/main" r:embed="rId11"/>
              </p:ext>
            </p:extLst>
          </p:nvPr>
        </p:nvPicPr>
        <p:blipFill>
          <a:blip r:embed="rId33">
            <a:duotone>
              <a:prstClr val="black"/>
              <a:schemeClr val="tx2">
                <a:tint val="45000"/>
                <a:satMod val="400000"/>
              </a:schemeClr>
            </a:duotone>
          </a:blip>
          <a:stretch>
            <a:fillRect/>
          </a:stretch>
        </p:blipFill>
        <p:spPr>
          <a:xfrm>
            <a:off x="6175768" y="3312768"/>
            <a:ext cx="325120" cy="325120"/>
          </a:xfrm>
          <a:prstGeom prst="rect">
            <a:avLst/>
          </a:prstGeom>
        </p:spPr>
      </p:pic>
      <p:pic>
        <p:nvPicPr>
          <p:cNvPr id="22" name="TubeTalker_LYdemo_normal_7.wav">
            <a:hlinkClick r:id="" action="ppaction://media"/>
            <a:extLst>
              <a:ext uri="{FF2B5EF4-FFF2-40B4-BE49-F238E27FC236}">
                <a16:creationId xmlns:a16="http://schemas.microsoft.com/office/drawing/2014/main" id="{1D5D6C79-BA49-4142-9013-57A488966B64}"/>
              </a:ext>
            </a:extLst>
          </p:cNvPr>
          <p:cNvPicPr>
            <a:picLocks noChangeAspect="1"/>
          </p:cNvPicPr>
          <p:nvPr>
            <a:audioFile r:link="rId14"/>
            <p:extLst>
              <p:ext uri="{DAA4B4D4-6D71-4841-9C94-3DE7FCFB9230}">
                <p14:media xmlns:p14="http://schemas.microsoft.com/office/powerpoint/2010/main" r:embed="rId13"/>
              </p:ext>
            </p:extLst>
          </p:nvPr>
        </p:nvPicPr>
        <p:blipFill>
          <a:blip r:embed="rId33">
            <a:duotone>
              <a:prstClr val="black"/>
              <a:schemeClr val="tx2">
                <a:tint val="45000"/>
                <a:satMod val="400000"/>
              </a:schemeClr>
            </a:duotone>
          </a:blip>
          <a:stretch>
            <a:fillRect/>
          </a:stretch>
        </p:blipFill>
        <p:spPr>
          <a:xfrm>
            <a:off x="7641832" y="3312768"/>
            <a:ext cx="325120" cy="325120"/>
          </a:xfrm>
          <a:prstGeom prst="rect">
            <a:avLst/>
          </a:prstGeom>
        </p:spPr>
      </p:pic>
      <p:pic>
        <p:nvPicPr>
          <p:cNvPr id="24" name="TubeTalker_LYdemo_preemp_1.wav">
            <a:hlinkClick r:id="" action="ppaction://media"/>
            <a:extLst>
              <a:ext uri="{FF2B5EF4-FFF2-40B4-BE49-F238E27FC236}">
                <a16:creationId xmlns:a16="http://schemas.microsoft.com/office/drawing/2014/main" id="{000A430E-555C-5549-A88C-6E7589268F7D}"/>
              </a:ext>
            </a:extLst>
          </p:cNvPr>
          <p:cNvPicPr>
            <a:picLocks noChangeAspect="1"/>
          </p:cNvPicPr>
          <p:nvPr>
            <a:audioFile r:link="rId16"/>
            <p:extLst>
              <p:ext uri="{DAA4B4D4-6D71-4841-9C94-3DE7FCFB9230}">
                <p14:media xmlns:p14="http://schemas.microsoft.com/office/powerpoint/2010/main" r:embed="rId15"/>
              </p:ext>
            </p:extLst>
          </p:nvPr>
        </p:nvPicPr>
        <p:blipFill>
          <a:blip r:embed="rId33">
            <a:duotone>
              <a:prstClr val="black"/>
              <a:schemeClr val="accent2">
                <a:tint val="45000"/>
                <a:satMod val="400000"/>
              </a:schemeClr>
            </a:duotone>
          </a:blip>
          <a:stretch>
            <a:fillRect/>
          </a:stretch>
        </p:blipFill>
        <p:spPr>
          <a:xfrm>
            <a:off x="1059663" y="3868987"/>
            <a:ext cx="325120" cy="325120"/>
          </a:xfrm>
          <a:prstGeom prst="rect">
            <a:avLst/>
          </a:prstGeom>
        </p:spPr>
      </p:pic>
      <p:pic>
        <p:nvPicPr>
          <p:cNvPr id="26" name="TubeTalker_LYdemo_preemp_2.wav">
            <a:hlinkClick r:id="" action="ppaction://media"/>
            <a:extLst>
              <a:ext uri="{FF2B5EF4-FFF2-40B4-BE49-F238E27FC236}">
                <a16:creationId xmlns:a16="http://schemas.microsoft.com/office/drawing/2014/main" id="{45E68B71-FE47-2941-9982-0A2B9A5322F5}"/>
              </a:ext>
            </a:extLst>
          </p:cNvPr>
          <p:cNvPicPr>
            <a:picLocks noChangeAspect="1"/>
          </p:cNvPicPr>
          <p:nvPr>
            <a:audioFile r:link="rId18"/>
            <p:extLst>
              <p:ext uri="{DAA4B4D4-6D71-4841-9C94-3DE7FCFB9230}">
                <p14:media xmlns:p14="http://schemas.microsoft.com/office/powerpoint/2010/main" r:embed="rId17"/>
              </p:ext>
            </p:extLst>
          </p:nvPr>
        </p:nvPicPr>
        <p:blipFill>
          <a:blip r:embed="rId33">
            <a:duotone>
              <a:prstClr val="black"/>
              <a:schemeClr val="accent2">
                <a:tint val="45000"/>
                <a:satMod val="400000"/>
              </a:schemeClr>
            </a:duotone>
          </a:blip>
          <a:stretch>
            <a:fillRect/>
          </a:stretch>
        </p:blipFill>
        <p:spPr>
          <a:xfrm>
            <a:off x="2457712" y="3868987"/>
            <a:ext cx="325120" cy="325120"/>
          </a:xfrm>
          <a:prstGeom prst="rect">
            <a:avLst/>
          </a:prstGeom>
        </p:spPr>
      </p:pic>
      <p:pic>
        <p:nvPicPr>
          <p:cNvPr id="30" name="TubeTalker_LYdemo_preemp_3.wav">
            <a:hlinkClick r:id="" action="ppaction://media"/>
            <a:extLst>
              <a:ext uri="{FF2B5EF4-FFF2-40B4-BE49-F238E27FC236}">
                <a16:creationId xmlns:a16="http://schemas.microsoft.com/office/drawing/2014/main" id="{5550E8BF-A486-FB4D-9E3D-35251B4E093C}"/>
              </a:ext>
            </a:extLst>
          </p:cNvPr>
          <p:cNvPicPr>
            <a:picLocks noChangeAspect="1"/>
          </p:cNvPicPr>
          <p:nvPr>
            <a:audioFile r:link="rId20"/>
            <p:extLst>
              <p:ext uri="{DAA4B4D4-6D71-4841-9C94-3DE7FCFB9230}">
                <p14:media xmlns:p14="http://schemas.microsoft.com/office/powerpoint/2010/main" r:embed="rId19"/>
              </p:ext>
            </p:extLst>
          </p:nvPr>
        </p:nvPicPr>
        <p:blipFill>
          <a:blip r:embed="rId33">
            <a:duotone>
              <a:prstClr val="black"/>
              <a:schemeClr val="accent2">
                <a:tint val="45000"/>
                <a:satMod val="400000"/>
              </a:schemeClr>
            </a:duotone>
          </a:blip>
          <a:stretch>
            <a:fillRect/>
          </a:stretch>
        </p:blipFill>
        <p:spPr>
          <a:xfrm>
            <a:off x="2896019" y="3871987"/>
            <a:ext cx="325120" cy="325120"/>
          </a:xfrm>
          <a:prstGeom prst="rect">
            <a:avLst/>
          </a:prstGeom>
        </p:spPr>
      </p:pic>
      <p:pic>
        <p:nvPicPr>
          <p:cNvPr id="36" name="TubeTalker_LYdemo_preemp_4.wav">
            <a:hlinkClick r:id="" action="ppaction://media"/>
            <a:extLst>
              <a:ext uri="{FF2B5EF4-FFF2-40B4-BE49-F238E27FC236}">
                <a16:creationId xmlns:a16="http://schemas.microsoft.com/office/drawing/2014/main" id="{5E088CC3-EEFB-774E-A4EE-2CE276495BC8}"/>
              </a:ext>
            </a:extLst>
          </p:cNvPr>
          <p:cNvPicPr>
            <a:picLocks noChangeAspect="1"/>
          </p:cNvPicPr>
          <p:nvPr>
            <a:audioFile r:link="rId22"/>
            <p:extLst>
              <p:ext uri="{DAA4B4D4-6D71-4841-9C94-3DE7FCFB9230}">
                <p14:media xmlns:p14="http://schemas.microsoft.com/office/powerpoint/2010/main" r:embed="rId21"/>
              </p:ext>
            </p:extLst>
          </p:nvPr>
        </p:nvPicPr>
        <p:blipFill>
          <a:blip r:embed="rId33">
            <a:duotone>
              <a:prstClr val="black"/>
              <a:schemeClr val="accent2">
                <a:tint val="45000"/>
                <a:satMod val="400000"/>
              </a:schemeClr>
            </a:duotone>
          </a:blip>
          <a:stretch>
            <a:fillRect/>
          </a:stretch>
        </p:blipFill>
        <p:spPr>
          <a:xfrm>
            <a:off x="4195827" y="3868987"/>
            <a:ext cx="325120" cy="325120"/>
          </a:xfrm>
          <a:prstGeom prst="rect">
            <a:avLst/>
          </a:prstGeom>
        </p:spPr>
      </p:pic>
      <p:pic>
        <p:nvPicPr>
          <p:cNvPr id="37" name="TubeTalker_LYdemo_preemp_5.wav">
            <a:hlinkClick r:id="" action="ppaction://media"/>
            <a:extLst>
              <a:ext uri="{FF2B5EF4-FFF2-40B4-BE49-F238E27FC236}">
                <a16:creationId xmlns:a16="http://schemas.microsoft.com/office/drawing/2014/main" id="{463F41A0-394A-2742-83DE-25DC57C4AF55}"/>
              </a:ext>
            </a:extLst>
          </p:cNvPr>
          <p:cNvPicPr>
            <a:picLocks noChangeAspect="1"/>
          </p:cNvPicPr>
          <p:nvPr>
            <a:audioFile r:link="rId24"/>
            <p:extLst>
              <p:ext uri="{DAA4B4D4-6D71-4841-9C94-3DE7FCFB9230}">
                <p14:media xmlns:p14="http://schemas.microsoft.com/office/powerpoint/2010/main" r:embed="rId23"/>
              </p:ext>
            </p:extLst>
          </p:nvPr>
        </p:nvPicPr>
        <p:blipFill>
          <a:blip r:embed="rId33">
            <a:duotone>
              <a:prstClr val="black"/>
              <a:schemeClr val="accent2">
                <a:tint val="45000"/>
                <a:satMod val="400000"/>
              </a:schemeClr>
            </a:duotone>
          </a:blip>
          <a:stretch>
            <a:fillRect/>
          </a:stretch>
        </p:blipFill>
        <p:spPr>
          <a:xfrm>
            <a:off x="5669448" y="3868987"/>
            <a:ext cx="325120" cy="325120"/>
          </a:xfrm>
          <a:prstGeom prst="rect">
            <a:avLst/>
          </a:prstGeom>
        </p:spPr>
      </p:pic>
      <p:pic>
        <p:nvPicPr>
          <p:cNvPr id="38" name="TubeTalker_LYdemo_preemp_6.wav">
            <a:hlinkClick r:id="" action="ppaction://media"/>
            <a:extLst>
              <a:ext uri="{FF2B5EF4-FFF2-40B4-BE49-F238E27FC236}">
                <a16:creationId xmlns:a16="http://schemas.microsoft.com/office/drawing/2014/main" id="{F159A143-44EC-AC4F-9ECC-74FF9E62704A}"/>
              </a:ext>
            </a:extLst>
          </p:cNvPr>
          <p:cNvPicPr>
            <a:picLocks noChangeAspect="1"/>
          </p:cNvPicPr>
          <p:nvPr>
            <a:audioFile r:link="rId26"/>
            <p:extLst>
              <p:ext uri="{DAA4B4D4-6D71-4841-9C94-3DE7FCFB9230}">
                <p14:media xmlns:p14="http://schemas.microsoft.com/office/powerpoint/2010/main" r:embed="rId25"/>
              </p:ext>
            </p:extLst>
          </p:nvPr>
        </p:nvPicPr>
        <p:blipFill>
          <a:blip r:embed="rId33">
            <a:duotone>
              <a:prstClr val="black"/>
              <a:schemeClr val="accent2">
                <a:tint val="45000"/>
                <a:satMod val="400000"/>
              </a:schemeClr>
            </a:duotone>
          </a:blip>
          <a:stretch>
            <a:fillRect/>
          </a:stretch>
        </p:blipFill>
        <p:spPr>
          <a:xfrm>
            <a:off x="6175768" y="3868987"/>
            <a:ext cx="325120" cy="325120"/>
          </a:xfrm>
          <a:prstGeom prst="rect">
            <a:avLst/>
          </a:prstGeom>
        </p:spPr>
      </p:pic>
      <p:pic>
        <p:nvPicPr>
          <p:cNvPr id="39" name="TubeTalker_LYdemo_preemp_7.wav">
            <a:hlinkClick r:id="" action="ppaction://media"/>
            <a:extLst>
              <a:ext uri="{FF2B5EF4-FFF2-40B4-BE49-F238E27FC236}">
                <a16:creationId xmlns:a16="http://schemas.microsoft.com/office/drawing/2014/main" id="{137F7961-A495-E143-A5FE-BB214D88FE9F}"/>
              </a:ext>
            </a:extLst>
          </p:cNvPr>
          <p:cNvPicPr>
            <a:picLocks noChangeAspect="1"/>
          </p:cNvPicPr>
          <p:nvPr>
            <a:audioFile r:link="rId28"/>
            <p:extLst>
              <p:ext uri="{DAA4B4D4-6D71-4841-9C94-3DE7FCFB9230}">
                <p14:media xmlns:p14="http://schemas.microsoft.com/office/powerpoint/2010/main" r:embed="rId27"/>
              </p:ext>
            </p:extLst>
          </p:nvPr>
        </p:nvPicPr>
        <p:blipFill>
          <a:blip r:embed="rId33">
            <a:duotone>
              <a:prstClr val="black"/>
              <a:schemeClr val="accent2">
                <a:tint val="45000"/>
                <a:satMod val="400000"/>
              </a:schemeClr>
            </a:duotone>
          </a:blip>
          <a:stretch>
            <a:fillRect/>
          </a:stretch>
        </p:blipFill>
        <p:spPr>
          <a:xfrm>
            <a:off x="7641832" y="3868987"/>
            <a:ext cx="325120" cy="325120"/>
          </a:xfrm>
          <a:prstGeom prst="rect">
            <a:avLst/>
          </a:prstGeom>
        </p:spPr>
      </p:pic>
    </p:spTree>
    <p:extLst>
      <p:ext uri="{BB962C8B-B14F-4D97-AF65-F5344CB8AC3E}">
        <p14:creationId xmlns:p14="http://schemas.microsoft.com/office/powerpoint/2010/main" val="13582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67"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36" fill="hold"/>
                                        <p:tgtEl>
                                          <p:spTgt spid="1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13" fill="hold"/>
                                        <p:tgtEl>
                                          <p:spTgt spid="1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347" fill="hold"/>
                                        <p:tgtEl>
                                          <p:spTgt spid="20"/>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401" fill="hold"/>
                                        <p:tgtEl>
                                          <p:spTgt spid="21"/>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01" fill="hold"/>
                                        <p:tgtEl>
                                          <p:spTgt spid="22"/>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050" fill="hold"/>
                                        <p:tgtEl>
                                          <p:spTgt spid="2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67"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236" fill="hold"/>
                                        <p:tgtEl>
                                          <p:spTgt spid="30"/>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313" fill="hold"/>
                                        <p:tgtEl>
                                          <p:spTgt spid="36"/>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1347" fill="hold"/>
                                        <p:tgtEl>
                                          <p:spTgt spid="37"/>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401" fill="hold"/>
                                        <p:tgtEl>
                                          <p:spTgt spid="38"/>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50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2"/>
                </p:tgtEl>
              </p:cMediaNode>
            </p:audio>
            <p:audio>
              <p:cMediaNode vol="80000">
                <p:cTn id="60" fill="hold" display="0">
                  <p:stCondLst>
                    <p:cond delay="indefinite"/>
                  </p:stCondLst>
                  <p:endCondLst>
                    <p:cond evt="onStopAudio" delay="0">
                      <p:tgtEl>
                        <p:sldTgt/>
                      </p:tgtEl>
                    </p:cond>
                  </p:endCondLst>
                </p:cTn>
                <p:tgtEl>
                  <p:spTgt spid="3"/>
                </p:tgtEl>
              </p:cMediaNode>
            </p:audio>
            <p:audio>
              <p:cMediaNode vol="80000">
                <p:cTn id="61" fill="hold" display="0">
                  <p:stCondLst>
                    <p:cond delay="indefinite"/>
                  </p:stCondLst>
                  <p:endCondLst>
                    <p:cond evt="onStopAudio" delay="0">
                      <p:tgtEl>
                        <p:sldTgt/>
                      </p:tgtEl>
                    </p:cond>
                  </p:endCondLst>
                </p:cTn>
                <p:tgtEl>
                  <p:spTgt spid="18"/>
                </p:tgtEl>
              </p:cMediaNode>
            </p:audio>
            <p:audio>
              <p:cMediaNode vol="80000">
                <p:cTn id="62" fill="hold" display="0">
                  <p:stCondLst>
                    <p:cond delay="indefinite"/>
                  </p:stCondLst>
                  <p:endCondLst>
                    <p:cond evt="onStopAudio" delay="0">
                      <p:tgtEl>
                        <p:sldTgt/>
                      </p:tgtEl>
                    </p:cond>
                  </p:endCondLst>
                </p:cTn>
                <p:tgtEl>
                  <p:spTgt spid="19"/>
                </p:tgtEl>
              </p:cMediaNode>
            </p:audio>
            <p:audio>
              <p:cMediaNode vol="80000">
                <p:cTn id="63" fill="hold" display="0">
                  <p:stCondLst>
                    <p:cond delay="indefinite"/>
                  </p:stCondLst>
                  <p:endCondLst>
                    <p:cond evt="onStopAudio" delay="0">
                      <p:tgtEl>
                        <p:sldTgt/>
                      </p:tgtEl>
                    </p:cond>
                  </p:endCondLst>
                </p:cTn>
                <p:tgtEl>
                  <p:spTgt spid="20"/>
                </p:tgtEl>
              </p:cMediaNode>
            </p:audio>
            <p:audio>
              <p:cMediaNode vol="80000">
                <p:cTn id="64" fill="hold" display="0">
                  <p:stCondLst>
                    <p:cond delay="indefinite"/>
                  </p:stCondLst>
                  <p:endCondLst>
                    <p:cond evt="onStopAudio" delay="0">
                      <p:tgtEl>
                        <p:sldTgt/>
                      </p:tgtEl>
                    </p:cond>
                  </p:endCondLst>
                </p:cTn>
                <p:tgtEl>
                  <p:spTgt spid="21"/>
                </p:tgtEl>
              </p:cMediaNode>
            </p:audio>
            <p:audio>
              <p:cMediaNode vol="80000">
                <p:cTn id="65" fill="hold" display="0">
                  <p:stCondLst>
                    <p:cond delay="indefinite"/>
                  </p:stCondLst>
                  <p:endCondLst>
                    <p:cond evt="onStopAudio" delay="0">
                      <p:tgtEl>
                        <p:sldTgt/>
                      </p:tgtEl>
                    </p:cond>
                  </p:endCondLst>
                </p:cTn>
                <p:tgtEl>
                  <p:spTgt spid="22"/>
                </p:tgtEl>
              </p:cMediaNode>
            </p:audio>
            <p:audio>
              <p:cMediaNode vol="80000">
                <p:cTn id="66" fill="hold" display="0">
                  <p:stCondLst>
                    <p:cond delay="indefinite"/>
                  </p:stCondLst>
                  <p:endCondLst>
                    <p:cond evt="onStopAudio" delay="0">
                      <p:tgtEl>
                        <p:sldTgt/>
                      </p:tgtEl>
                    </p:cond>
                  </p:endCondLst>
                </p:cTn>
                <p:tgtEl>
                  <p:spTgt spid="24"/>
                </p:tgtEl>
              </p:cMediaNode>
            </p:audio>
            <p:audio>
              <p:cMediaNode vol="80000">
                <p:cTn id="67" fill="hold" display="0">
                  <p:stCondLst>
                    <p:cond delay="indefinite"/>
                  </p:stCondLst>
                  <p:endCondLst>
                    <p:cond evt="onStopAudio" delay="0">
                      <p:tgtEl>
                        <p:sldTgt/>
                      </p:tgtEl>
                    </p:cond>
                  </p:endCondLst>
                </p:cTn>
                <p:tgtEl>
                  <p:spTgt spid="26"/>
                </p:tgtEl>
              </p:cMediaNode>
            </p:audio>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6"/>
                </p:tgtEl>
              </p:cMediaNode>
            </p:audio>
            <p:audio>
              <p:cMediaNode vol="80000">
                <p:cTn id="70" fill="hold" display="0">
                  <p:stCondLst>
                    <p:cond delay="indefinite"/>
                  </p:stCondLst>
                  <p:endCondLst>
                    <p:cond evt="onStopAudio" delay="0">
                      <p:tgtEl>
                        <p:sldTgt/>
                      </p:tgtEl>
                    </p:cond>
                  </p:endCondLst>
                </p:cTn>
                <p:tgtEl>
                  <p:spTgt spid="37"/>
                </p:tgtEl>
              </p:cMediaNode>
            </p:audio>
            <p:audio>
              <p:cMediaNode vol="80000">
                <p:cTn id="71" fill="hold" display="0">
                  <p:stCondLst>
                    <p:cond delay="indefinite"/>
                  </p:stCondLst>
                  <p:endCondLst>
                    <p:cond evt="onStopAudio" delay="0">
                      <p:tgtEl>
                        <p:sldTgt/>
                      </p:tgtEl>
                    </p:cond>
                  </p:endCondLst>
                </p:cTn>
                <p:tgtEl>
                  <p:spTgt spid="38"/>
                </p:tgtEl>
              </p:cMediaNode>
            </p:audio>
            <p:audio>
              <p:cMediaNode vol="80000">
                <p:cTn id="72" fill="hold" display="0">
                  <p:stCondLst>
                    <p:cond delay="indefinite"/>
                  </p:stCondLst>
                  <p:endCondLst>
                    <p:cond evt="onStopAudio" delay="0">
                      <p:tgtEl>
                        <p:sldTgt/>
                      </p:tgtEl>
                    </p:cond>
                  </p:endCondLst>
                </p:cTn>
                <p:tgtEl>
                  <p:spTgt spid="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65424-41F2-644E-BF92-C193635E8313}"/>
              </a:ext>
            </a:extLst>
          </p:cNvPr>
          <p:cNvSpPr txBox="1"/>
          <p:nvPr/>
        </p:nvSpPr>
        <p:spPr>
          <a:xfrm>
            <a:off x="6604000" y="0"/>
            <a:ext cx="2902857" cy="261610"/>
          </a:xfrm>
          <a:prstGeom prst="rect">
            <a:avLst/>
          </a:prstGeom>
          <a:noFill/>
        </p:spPr>
        <p:txBody>
          <a:bodyPr wrap="square" rtlCol="0">
            <a:spAutoFit/>
          </a:bodyPr>
          <a:lstStyle/>
          <a:p>
            <a:r>
              <a:rPr lang="en-US" sz="1050" i="1" dirty="0">
                <a:latin typeface="+mj-lt"/>
              </a:rPr>
              <a:t>Brad Story, University of Arizona, 05.22.2018</a:t>
            </a:r>
          </a:p>
        </p:txBody>
      </p:sp>
      <p:sp>
        <p:nvSpPr>
          <p:cNvPr id="5" name="TextBox 4">
            <a:extLst>
              <a:ext uri="{FF2B5EF4-FFF2-40B4-BE49-F238E27FC236}">
                <a16:creationId xmlns:a16="http://schemas.microsoft.com/office/drawing/2014/main" id="{F89DF7B0-FBFD-8041-A1D9-74044E5FDE64}"/>
              </a:ext>
            </a:extLst>
          </p:cNvPr>
          <p:cNvSpPr txBox="1"/>
          <p:nvPr/>
        </p:nvSpPr>
        <p:spPr>
          <a:xfrm>
            <a:off x="1836058" y="0"/>
            <a:ext cx="5733143" cy="369332"/>
          </a:xfrm>
          <a:prstGeom prst="rect">
            <a:avLst/>
          </a:prstGeom>
          <a:noFill/>
        </p:spPr>
        <p:txBody>
          <a:bodyPr wrap="square" rtlCol="0">
            <a:spAutoFit/>
          </a:bodyPr>
          <a:lstStyle/>
          <a:p>
            <a:pPr algn="ctr"/>
            <a:r>
              <a:rPr lang="en-US" b="1" dirty="0">
                <a:latin typeface="+mj-lt"/>
              </a:rPr>
              <a:t>Laurel or </a:t>
            </a:r>
            <a:r>
              <a:rPr lang="en-US" b="1" dirty="0" err="1">
                <a:latin typeface="+mj-lt"/>
              </a:rPr>
              <a:t>Yanny</a:t>
            </a:r>
            <a:r>
              <a:rPr lang="en-US" b="1" dirty="0">
                <a:latin typeface="+mj-lt"/>
              </a:rPr>
              <a:t>?</a:t>
            </a:r>
          </a:p>
        </p:txBody>
      </p:sp>
      <p:sp>
        <p:nvSpPr>
          <p:cNvPr id="6" name="TextBox 5">
            <a:extLst>
              <a:ext uri="{FF2B5EF4-FFF2-40B4-BE49-F238E27FC236}">
                <a16:creationId xmlns:a16="http://schemas.microsoft.com/office/drawing/2014/main" id="{FCD6AB44-A034-024F-BED8-F7D9314CF673}"/>
              </a:ext>
            </a:extLst>
          </p:cNvPr>
          <p:cNvSpPr txBox="1"/>
          <p:nvPr/>
        </p:nvSpPr>
        <p:spPr>
          <a:xfrm>
            <a:off x="2982686" y="2394850"/>
            <a:ext cx="1146627" cy="307777"/>
          </a:xfrm>
          <a:prstGeom prst="rect">
            <a:avLst/>
          </a:prstGeom>
          <a:noFill/>
        </p:spPr>
        <p:txBody>
          <a:bodyPr wrap="square" rtlCol="0">
            <a:spAutoFit/>
          </a:bodyPr>
          <a:lstStyle/>
          <a:p>
            <a:r>
              <a:rPr lang="en-US" sz="1400" b="1" dirty="0" err="1">
                <a:latin typeface="+mj-lt"/>
              </a:rPr>
              <a:t>TubeTalker</a:t>
            </a:r>
            <a:endParaRPr lang="en-US" b="1" dirty="0">
              <a:latin typeface="+mj-lt"/>
            </a:endParaRPr>
          </a:p>
        </p:txBody>
      </p:sp>
      <p:sp>
        <p:nvSpPr>
          <p:cNvPr id="7" name="TextBox 6">
            <a:extLst>
              <a:ext uri="{FF2B5EF4-FFF2-40B4-BE49-F238E27FC236}">
                <a16:creationId xmlns:a16="http://schemas.microsoft.com/office/drawing/2014/main" id="{9AB22E7B-BCBB-C14A-8668-A19ACCC5BDED}"/>
              </a:ext>
            </a:extLst>
          </p:cNvPr>
          <p:cNvSpPr txBox="1"/>
          <p:nvPr/>
        </p:nvSpPr>
        <p:spPr>
          <a:xfrm>
            <a:off x="2663951" y="3229421"/>
            <a:ext cx="1603247" cy="523220"/>
          </a:xfrm>
          <a:prstGeom prst="rect">
            <a:avLst/>
          </a:prstGeom>
          <a:noFill/>
        </p:spPr>
        <p:txBody>
          <a:bodyPr wrap="square" rtlCol="0">
            <a:spAutoFit/>
          </a:bodyPr>
          <a:lstStyle/>
          <a:p>
            <a:pPr algn="ctr"/>
            <a:r>
              <a:rPr lang="en-US" sz="1400" b="1" dirty="0" err="1">
                <a:latin typeface="+mj-lt"/>
              </a:rPr>
              <a:t>TubeTalker</a:t>
            </a:r>
            <a:endParaRPr lang="en-US" sz="1400" b="1" dirty="0">
              <a:latin typeface="+mj-lt"/>
            </a:endParaRPr>
          </a:p>
          <a:p>
            <a:pPr algn="ctr"/>
            <a:r>
              <a:rPr lang="en-US" sz="1400" b="1" dirty="0">
                <a:latin typeface="+mj-lt"/>
              </a:rPr>
              <a:t>(pre-emphasized)</a:t>
            </a:r>
          </a:p>
        </p:txBody>
      </p:sp>
      <p:sp>
        <p:nvSpPr>
          <p:cNvPr id="8" name="TextBox 7">
            <a:extLst>
              <a:ext uri="{FF2B5EF4-FFF2-40B4-BE49-F238E27FC236}">
                <a16:creationId xmlns:a16="http://schemas.microsoft.com/office/drawing/2014/main" id="{84583546-BE95-6549-90E5-E77ED4D0B40D}"/>
              </a:ext>
            </a:extLst>
          </p:cNvPr>
          <p:cNvSpPr txBox="1"/>
          <p:nvPr/>
        </p:nvSpPr>
        <p:spPr>
          <a:xfrm>
            <a:off x="333829" y="4376059"/>
            <a:ext cx="6995885" cy="2192908"/>
          </a:xfrm>
          <a:prstGeom prst="rect">
            <a:avLst/>
          </a:prstGeom>
          <a:noFill/>
        </p:spPr>
        <p:txBody>
          <a:bodyPr wrap="square" rtlCol="0">
            <a:spAutoFit/>
          </a:bodyPr>
          <a:lstStyle/>
          <a:p>
            <a:r>
              <a:rPr lang="en-US" sz="1050" b="1" dirty="0">
                <a:latin typeface="+mj-lt"/>
              </a:rPr>
              <a:t>*</a:t>
            </a:r>
            <a:r>
              <a:rPr lang="en-US" sz="1050" b="1" dirty="0" err="1">
                <a:latin typeface="+mj-lt"/>
              </a:rPr>
              <a:t>TubeTalker</a:t>
            </a:r>
            <a:r>
              <a:rPr lang="en-US" sz="1050" b="1" dirty="0">
                <a:latin typeface="+mj-lt"/>
              </a:rPr>
              <a:t> references</a:t>
            </a:r>
          </a:p>
          <a:p>
            <a:endParaRPr lang="en-US" sz="1050" dirty="0">
              <a:latin typeface="+mj-lt"/>
            </a:endParaRPr>
          </a:p>
          <a:p>
            <a:r>
              <a:rPr lang="en-US" sz="1050" dirty="0">
                <a:latin typeface="+mj-lt"/>
              </a:rPr>
              <a:t>Story, B.H., (2005).  A parametric model of the vocal tract area function for vowel and consonant simulation, J. </a:t>
            </a:r>
            <a:r>
              <a:rPr lang="en-US" sz="1050" dirty="0" err="1">
                <a:latin typeface="+mj-lt"/>
              </a:rPr>
              <a:t>Acoust</a:t>
            </a:r>
            <a:r>
              <a:rPr lang="en-US" sz="1050" dirty="0">
                <a:latin typeface="+mj-lt"/>
              </a:rPr>
              <a:t>. Soc. Am., 117(5), 3231-3254.</a:t>
            </a:r>
          </a:p>
          <a:p>
            <a:endParaRPr lang="en-US" sz="1050" dirty="0">
              <a:latin typeface="+mj-lt"/>
            </a:endParaRPr>
          </a:p>
          <a:p>
            <a:r>
              <a:rPr lang="en-US" sz="1050" dirty="0">
                <a:latin typeface="+mj-lt"/>
              </a:rPr>
              <a:t>Story, B.H., and Bunton, K., (2010). Relation of vocal tract shape, formant transitions, and stop consonant identification, J. </a:t>
            </a:r>
            <a:r>
              <a:rPr lang="en-US" sz="1050" dirty="0" err="1">
                <a:latin typeface="+mj-lt"/>
              </a:rPr>
              <a:t>Spch</a:t>
            </a:r>
            <a:r>
              <a:rPr lang="en-US" sz="1050" dirty="0">
                <a:latin typeface="+mj-lt"/>
              </a:rPr>
              <a:t>. Lang. Hear. Res., 53, 1514-1528.</a:t>
            </a:r>
          </a:p>
          <a:p>
            <a:endParaRPr lang="en-US" sz="1050" dirty="0">
              <a:latin typeface="+mj-lt"/>
            </a:endParaRPr>
          </a:p>
          <a:p>
            <a:r>
              <a:rPr lang="en-US" sz="1050" dirty="0">
                <a:latin typeface="+mj-lt"/>
              </a:rPr>
              <a:t>Story, B.H., (2013). Phrase-level speech simulation with an airway modulation model of speech production, Computer Speech and Language. 27(4), 989-1010.</a:t>
            </a:r>
          </a:p>
          <a:p>
            <a:endParaRPr lang="en-US" sz="1050" dirty="0">
              <a:latin typeface="+mj-lt"/>
            </a:endParaRPr>
          </a:p>
          <a:p>
            <a:r>
              <a:rPr lang="en-US" sz="1050" dirty="0">
                <a:latin typeface="+mj-lt"/>
              </a:rPr>
              <a:t>Story, B. H., and Bunton, K., (2017). An acoustically-driven vocal tract model for stop consonant production, Speech Comm., 87, 1-17. Final version published online: 20-Dec-2016. DOI: 10.1016/j.specom.2016.12.001.</a:t>
            </a:r>
          </a:p>
        </p:txBody>
      </p:sp>
      <p:sp>
        <p:nvSpPr>
          <p:cNvPr id="10" name="TextBox 9">
            <a:extLst>
              <a:ext uri="{FF2B5EF4-FFF2-40B4-BE49-F238E27FC236}">
                <a16:creationId xmlns:a16="http://schemas.microsoft.com/office/drawing/2014/main" id="{01159FB3-882B-4844-A426-84AF13F3894A}"/>
              </a:ext>
            </a:extLst>
          </p:cNvPr>
          <p:cNvSpPr txBox="1"/>
          <p:nvPr/>
        </p:nvSpPr>
        <p:spPr>
          <a:xfrm>
            <a:off x="1320800" y="508000"/>
            <a:ext cx="5965371" cy="1231106"/>
          </a:xfrm>
          <a:prstGeom prst="rect">
            <a:avLst/>
          </a:prstGeom>
          <a:noFill/>
        </p:spPr>
        <p:txBody>
          <a:bodyPr wrap="square" rtlCol="0">
            <a:spAutoFit/>
          </a:bodyPr>
          <a:lstStyle/>
          <a:p>
            <a:r>
              <a:rPr lang="en-US" sz="1400" dirty="0">
                <a:latin typeface="+mj-lt"/>
              </a:rPr>
              <a:t>The audio samples below are the entire series of frequency shifted versions of </a:t>
            </a:r>
            <a:r>
              <a:rPr lang="en-US" sz="1400" dirty="0" err="1">
                <a:latin typeface="+mj-lt"/>
              </a:rPr>
              <a:t>TubeTalker’s</a:t>
            </a:r>
            <a:r>
              <a:rPr lang="en-US" sz="1400" dirty="0">
                <a:latin typeface="+mj-lt"/>
              </a:rPr>
              <a:t> “Laurel”. The progression follows this set of frequency shift scale factors:</a:t>
            </a:r>
          </a:p>
          <a:p>
            <a:endParaRPr lang="en-US" sz="1400" dirty="0">
              <a:latin typeface="+mj-lt"/>
            </a:endParaRPr>
          </a:p>
          <a:p>
            <a:r>
              <a:rPr lang="en-US" sz="1600" dirty="0">
                <a:latin typeface="+mj-lt"/>
              </a:rPr>
              <a:t>	1   .9   .85    .8    .78    .75   .70   .75   .78   .8   .85  .9    1</a:t>
            </a:r>
            <a:endParaRPr lang="en-US" sz="1200" dirty="0">
              <a:latin typeface="+mj-lt"/>
            </a:endParaRPr>
          </a:p>
        </p:txBody>
      </p:sp>
      <p:pic>
        <p:nvPicPr>
          <p:cNvPr id="9" name="TubeTalker_LYdemo_normal.wav">
            <a:hlinkClick r:id="" action="ppaction://media"/>
            <a:extLst>
              <a:ext uri="{FF2B5EF4-FFF2-40B4-BE49-F238E27FC236}">
                <a16:creationId xmlns:a16="http://schemas.microsoft.com/office/drawing/2014/main" id="{F327AA82-03CB-7748-B9A4-03ABF58FD655}"/>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tx2">
                <a:tint val="45000"/>
                <a:satMod val="400000"/>
              </a:schemeClr>
            </a:duotone>
          </a:blip>
          <a:stretch>
            <a:fillRect/>
          </a:stretch>
        </p:blipFill>
        <p:spPr>
          <a:xfrm>
            <a:off x="4226055" y="2138428"/>
            <a:ext cx="812800" cy="812800"/>
          </a:xfrm>
          <a:prstGeom prst="rect">
            <a:avLst/>
          </a:prstGeom>
        </p:spPr>
      </p:pic>
      <p:pic>
        <p:nvPicPr>
          <p:cNvPr id="11" name="TubeTalker_LYdemo_preemp.wav">
            <a:hlinkClick r:id="" action="ppaction://media"/>
            <a:extLst>
              <a:ext uri="{FF2B5EF4-FFF2-40B4-BE49-F238E27FC236}">
                <a16:creationId xmlns:a16="http://schemas.microsoft.com/office/drawing/2014/main" id="{94CE15DE-64B5-754B-9DA7-D30C998B102D}"/>
              </a:ext>
            </a:extLst>
          </p:cNvPr>
          <p:cNvPicPr>
            <a:picLocks noChangeAspect="1"/>
          </p:cNvPicPr>
          <p:nvPr>
            <a:audioFile r:link="rId4"/>
            <p:extLst>
              <p:ext uri="{DAA4B4D4-6D71-4841-9C94-3DE7FCFB9230}">
                <p14:media xmlns:p14="http://schemas.microsoft.com/office/powerpoint/2010/main" r:embed="rId3"/>
              </p:ext>
            </p:extLst>
          </p:nvPr>
        </p:nvPicPr>
        <p:blipFill>
          <a:blip r:embed="rId6">
            <a:duotone>
              <a:prstClr val="black"/>
              <a:schemeClr val="accent2">
                <a:tint val="45000"/>
                <a:satMod val="400000"/>
              </a:schemeClr>
            </a:duotone>
          </a:blip>
          <a:stretch>
            <a:fillRect/>
          </a:stretch>
        </p:blipFill>
        <p:spPr>
          <a:xfrm>
            <a:off x="4188271" y="3037715"/>
            <a:ext cx="812800" cy="812800"/>
          </a:xfrm>
          <a:prstGeom prst="rect">
            <a:avLst/>
          </a:prstGeom>
        </p:spPr>
      </p:pic>
    </p:spTree>
    <p:extLst>
      <p:ext uri="{BB962C8B-B14F-4D97-AF65-F5344CB8AC3E}">
        <p14:creationId xmlns:p14="http://schemas.microsoft.com/office/powerpoint/2010/main" val="11255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6"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53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65424-41F2-644E-BF92-C193635E8313}"/>
              </a:ext>
            </a:extLst>
          </p:cNvPr>
          <p:cNvSpPr txBox="1"/>
          <p:nvPr/>
        </p:nvSpPr>
        <p:spPr>
          <a:xfrm>
            <a:off x="6604000" y="0"/>
            <a:ext cx="2902857" cy="261610"/>
          </a:xfrm>
          <a:prstGeom prst="rect">
            <a:avLst/>
          </a:prstGeom>
          <a:noFill/>
        </p:spPr>
        <p:txBody>
          <a:bodyPr wrap="square" rtlCol="0">
            <a:spAutoFit/>
          </a:bodyPr>
          <a:lstStyle/>
          <a:p>
            <a:r>
              <a:rPr lang="en-US" sz="1050" i="1" dirty="0">
                <a:latin typeface="+mj-lt"/>
              </a:rPr>
              <a:t>Brad Story, University of Arizona, 05.22.2018</a:t>
            </a:r>
          </a:p>
        </p:txBody>
      </p:sp>
      <p:sp>
        <p:nvSpPr>
          <p:cNvPr id="5" name="TextBox 4">
            <a:extLst>
              <a:ext uri="{FF2B5EF4-FFF2-40B4-BE49-F238E27FC236}">
                <a16:creationId xmlns:a16="http://schemas.microsoft.com/office/drawing/2014/main" id="{F89DF7B0-FBFD-8041-A1D9-74044E5FDE64}"/>
              </a:ext>
            </a:extLst>
          </p:cNvPr>
          <p:cNvSpPr txBox="1"/>
          <p:nvPr/>
        </p:nvSpPr>
        <p:spPr>
          <a:xfrm>
            <a:off x="1836058" y="0"/>
            <a:ext cx="5733143" cy="369332"/>
          </a:xfrm>
          <a:prstGeom prst="rect">
            <a:avLst/>
          </a:prstGeom>
          <a:noFill/>
        </p:spPr>
        <p:txBody>
          <a:bodyPr wrap="square" rtlCol="0">
            <a:spAutoFit/>
          </a:bodyPr>
          <a:lstStyle/>
          <a:p>
            <a:pPr algn="ctr"/>
            <a:r>
              <a:rPr lang="en-US" b="1" dirty="0">
                <a:latin typeface="+mj-lt"/>
              </a:rPr>
              <a:t>Laurel or ????</a:t>
            </a:r>
          </a:p>
        </p:txBody>
      </p:sp>
      <p:sp>
        <p:nvSpPr>
          <p:cNvPr id="6" name="TextBox 5">
            <a:extLst>
              <a:ext uri="{FF2B5EF4-FFF2-40B4-BE49-F238E27FC236}">
                <a16:creationId xmlns:a16="http://schemas.microsoft.com/office/drawing/2014/main" id="{FCD6AB44-A034-024F-BED8-F7D9314CF673}"/>
              </a:ext>
            </a:extLst>
          </p:cNvPr>
          <p:cNvSpPr txBox="1"/>
          <p:nvPr/>
        </p:nvSpPr>
        <p:spPr>
          <a:xfrm>
            <a:off x="2982686" y="2394850"/>
            <a:ext cx="1146627" cy="523220"/>
          </a:xfrm>
          <a:prstGeom prst="rect">
            <a:avLst/>
          </a:prstGeom>
          <a:noFill/>
        </p:spPr>
        <p:txBody>
          <a:bodyPr wrap="square" rtlCol="0">
            <a:spAutoFit/>
          </a:bodyPr>
          <a:lstStyle/>
          <a:p>
            <a:r>
              <a:rPr lang="en-US" sz="1400" b="1" dirty="0" err="1">
                <a:latin typeface="+mj-lt"/>
              </a:rPr>
              <a:t>TubeTalker</a:t>
            </a:r>
            <a:r>
              <a:rPr lang="en-US" sz="1400" b="1" dirty="0">
                <a:latin typeface="+mj-lt"/>
              </a:rPr>
              <a:t> - Reversed</a:t>
            </a:r>
            <a:endParaRPr lang="en-US" b="1" dirty="0">
              <a:latin typeface="+mj-lt"/>
            </a:endParaRPr>
          </a:p>
        </p:txBody>
      </p:sp>
      <p:sp>
        <p:nvSpPr>
          <p:cNvPr id="7" name="TextBox 6">
            <a:extLst>
              <a:ext uri="{FF2B5EF4-FFF2-40B4-BE49-F238E27FC236}">
                <a16:creationId xmlns:a16="http://schemas.microsoft.com/office/drawing/2014/main" id="{9AB22E7B-BCBB-C14A-8668-A19ACCC5BDED}"/>
              </a:ext>
            </a:extLst>
          </p:cNvPr>
          <p:cNvSpPr txBox="1"/>
          <p:nvPr/>
        </p:nvSpPr>
        <p:spPr>
          <a:xfrm>
            <a:off x="2663951" y="3229421"/>
            <a:ext cx="1603247" cy="738664"/>
          </a:xfrm>
          <a:prstGeom prst="rect">
            <a:avLst/>
          </a:prstGeom>
          <a:noFill/>
        </p:spPr>
        <p:txBody>
          <a:bodyPr wrap="square" rtlCol="0">
            <a:spAutoFit/>
          </a:bodyPr>
          <a:lstStyle/>
          <a:p>
            <a:pPr algn="ctr"/>
            <a:r>
              <a:rPr lang="en-US" sz="1400" b="1" dirty="0" err="1">
                <a:latin typeface="+mj-lt"/>
              </a:rPr>
              <a:t>TubeTalker</a:t>
            </a:r>
            <a:r>
              <a:rPr lang="en-US" sz="1400" b="1" dirty="0">
                <a:latin typeface="+mj-lt"/>
              </a:rPr>
              <a:t> - Reversed</a:t>
            </a:r>
          </a:p>
          <a:p>
            <a:pPr algn="ctr"/>
            <a:r>
              <a:rPr lang="en-US" sz="1400" b="1" dirty="0">
                <a:latin typeface="+mj-lt"/>
              </a:rPr>
              <a:t>(pre-emphasized)</a:t>
            </a:r>
          </a:p>
        </p:txBody>
      </p:sp>
      <p:sp>
        <p:nvSpPr>
          <p:cNvPr id="10" name="TextBox 9">
            <a:extLst>
              <a:ext uri="{FF2B5EF4-FFF2-40B4-BE49-F238E27FC236}">
                <a16:creationId xmlns:a16="http://schemas.microsoft.com/office/drawing/2014/main" id="{01159FB3-882B-4844-A426-84AF13F3894A}"/>
              </a:ext>
            </a:extLst>
          </p:cNvPr>
          <p:cNvSpPr txBox="1"/>
          <p:nvPr/>
        </p:nvSpPr>
        <p:spPr>
          <a:xfrm>
            <a:off x="1320800" y="508000"/>
            <a:ext cx="5965371" cy="1231106"/>
          </a:xfrm>
          <a:prstGeom prst="rect">
            <a:avLst/>
          </a:prstGeom>
          <a:noFill/>
        </p:spPr>
        <p:txBody>
          <a:bodyPr wrap="square" rtlCol="0">
            <a:spAutoFit/>
          </a:bodyPr>
          <a:lstStyle/>
          <a:p>
            <a:r>
              <a:rPr lang="en-US" sz="1400" dirty="0">
                <a:latin typeface="+mj-lt"/>
              </a:rPr>
              <a:t>Just for fun, the audio samples below are the entire series of frequency shifted versions of </a:t>
            </a:r>
            <a:r>
              <a:rPr lang="en-US" sz="1400" dirty="0" err="1">
                <a:latin typeface="+mj-lt"/>
              </a:rPr>
              <a:t>TubeTalker’s</a:t>
            </a:r>
            <a:r>
              <a:rPr lang="en-US" sz="1400" dirty="0">
                <a:latin typeface="+mj-lt"/>
              </a:rPr>
              <a:t> “Laurel” played in reverse. The progression again follows this set of frequency shift scale factors:</a:t>
            </a:r>
          </a:p>
          <a:p>
            <a:endParaRPr lang="en-US" sz="1400" dirty="0">
              <a:latin typeface="+mj-lt"/>
            </a:endParaRPr>
          </a:p>
          <a:p>
            <a:r>
              <a:rPr lang="en-US" sz="1600" dirty="0">
                <a:latin typeface="+mj-lt"/>
              </a:rPr>
              <a:t>	1   .9   .85    .8    .78    .75   .70   .75   .78   .8   .85  .9    1</a:t>
            </a:r>
            <a:endParaRPr lang="en-US" sz="1200" dirty="0">
              <a:latin typeface="+mj-lt"/>
            </a:endParaRPr>
          </a:p>
        </p:txBody>
      </p:sp>
      <p:pic>
        <p:nvPicPr>
          <p:cNvPr id="2" name="TubeTalker_LYdemo_normal_reverse.wav">
            <a:hlinkClick r:id="" action="ppaction://media"/>
            <a:extLst>
              <a:ext uri="{FF2B5EF4-FFF2-40B4-BE49-F238E27FC236}">
                <a16:creationId xmlns:a16="http://schemas.microsoft.com/office/drawing/2014/main" id="{08FC8215-1AE4-8746-891F-64EBBDD2AEF4}"/>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tx2">
                <a:tint val="45000"/>
                <a:satMod val="400000"/>
              </a:schemeClr>
            </a:duotone>
          </a:blip>
          <a:stretch>
            <a:fillRect/>
          </a:stretch>
        </p:blipFill>
        <p:spPr>
          <a:xfrm>
            <a:off x="4210942" y="2221556"/>
            <a:ext cx="812800" cy="812800"/>
          </a:xfrm>
          <a:prstGeom prst="rect">
            <a:avLst/>
          </a:prstGeom>
        </p:spPr>
      </p:pic>
      <p:pic>
        <p:nvPicPr>
          <p:cNvPr id="3" name="TubeTalker_LYdemo_preemp_reverse.wav">
            <a:hlinkClick r:id="" action="ppaction://media"/>
            <a:extLst>
              <a:ext uri="{FF2B5EF4-FFF2-40B4-BE49-F238E27FC236}">
                <a16:creationId xmlns:a16="http://schemas.microsoft.com/office/drawing/2014/main" id="{279A8481-DC44-4D41-93C0-937599438077}"/>
              </a:ext>
            </a:extLst>
          </p:cNvPr>
          <p:cNvPicPr>
            <a:picLocks noChangeAspect="1"/>
          </p:cNvPicPr>
          <p:nvPr>
            <a:audioFile r:link="rId4"/>
            <p:extLst>
              <p:ext uri="{DAA4B4D4-6D71-4841-9C94-3DE7FCFB9230}">
                <p14:media xmlns:p14="http://schemas.microsoft.com/office/powerpoint/2010/main" r:embed="rId3"/>
              </p:ext>
            </p:extLst>
          </p:nvPr>
        </p:nvPicPr>
        <p:blipFill>
          <a:blip r:embed="rId6">
            <a:duotone>
              <a:prstClr val="black"/>
              <a:schemeClr val="accent2">
                <a:tint val="45000"/>
                <a:satMod val="400000"/>
              </a:schemeClr>
            </a:duotone>
          </a:blip>
          <a:stretch>
            <a:fillRect/>
          </a:stretch>
        </p:blipFill>
        <p:spPr>
          <a:xfrm>
            <a:off x="4173157" y="3143512"/>
            <a:ext cx="812800" cy="812800"/>
          </a:xfrm>
          <a:prstGeom prst="rect">
            <a:avLst/>
          </a:prstGeom>
        </p:spPr>
      </p:pic>
    </p:spTree>
    <p:extLst>
      <p:ext uri="{BB962C8B-B14F-4D97-AF65-F5344CB8AC3E}">
        <p14:creationId xmlns:p14="http://schemas.microsoft.com/office/powerpoint/2010/main" val="3544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873</Words>
  <Application>Microsoft Macintosh PowerPoint</Application>
  <PresentationFormat>On-screen Show (4:3)</PresentationFormat>
  <Paragraphs>59</Paragraphs>
  <Slides>4</Slides>
  <Notes>0</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Story, Brad H - (bstory)</dc:creator>
  <cp:lastModifiedBy>Story, Brad H - (bstory)</cp:lastModifiedBy>
  <cp:revision>25</cp:revision>
  <dcterms:created xsi:type="dcterms:W3CDTF">2018-05-22T17:25:36Z</dcterms:created>
  <dcterms:modified xsi:type="dcterms:W3CDTF">2018-05-23T18:05:53Z</dcterms:modified>
</cp:coreProperties>
</file>